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Lst>
  <p:notesMasterIdLst>
    <p:notesMasterId r:id="rId69"/>
  </p:notesMasterIdLst>
  <p:sldIdLst>
    <p:sldId id="256" r:id="rId2"/>
    <p:sldId id="257" r:id="rId3"/>
    <p:sldId id="335" r:id="rId4"/>
    <p:sldId id="340" r:id="rId5"/>
    <p:sldId id="341" r:id="rId6"/>
    <p:sldId id="342" r:id="rId7"/>
    <p:sldId id="343" r:id="rId8"/>
    <p:sldId id="344" r:id="rId9"/>
    <p:sldId id="338" r:id="rId10"/>
    <p:sldId id="337" r:id="rId11"/>
    <p:sldId id="345" r:id="rId12"/>
    <p:sldId id="346" r:id="rId13"/>
    <p:sldId id="349" r:id="rId14"/>
    <p:sldId id="348" r:id="rId15"/>
    <p:sldId id="278" r:id="rId16"/>
    <p:sldId id="350" r:id="rId17"/>
    <p:sldId id="351" r:id="rId18"/>
    <p:sldId id="352" r:id="rId19"/>
    <p:sldId id="353" r:id="rId20"/>
    <p:sldId id="354" r:id="rId21"/>
    <p:sldId id="355" r:id="rId22"/>
    <p:sldId id="359" r:id="rId23"/>
    <p:sldId id="360" r:id="rId24"/>
    <p:sldId id="362" r:id="rId25"/>
    <p:sldId id="365" r:id="rId26"/>
    <p:sldId id="366" r:id="rId27"/>
    <p:sldId id="373" r:id="rId28"/>
    <p:sldId id="374" r:id="rId29"/>
    <p:sldId id="380" r:id="rId30"/>
    <p:sldId id="381" r:id="rId31"/>
    <p:sldId id="376" r:id="rId32"/>
    <p:sldId id="382" r:id="rId33"/>
    <p:sldId id="379" r:id="rId34"/>
    <p:sldId id="403" r:id="rId35"/>
    <p:sldId id="404" r:id="rId36"/>
    <p:sldId id="384" r:id="rId37"/>
    <p:sldId id="431" r:id="rId38"/>
    <p:sldId id="385" r:id="rId39"/>
    <p:sldId id="387" r:id="rId40"/>
    <p:sldId id="398" r:id="rId41"/>
    <p:sldId id="421" r:id="rId42"/>
    <p:sldId id="422" r:id="rId43"/>
    <p:sldId id="423" r:id="rId44"/>
    <p:sldId id="405" r:id="rId45"/>
    <p:sldId id="410" r:id="rId46"/>
    <p:sldId id="411" r:id="rId47"/>
    <p:sldId id="412" r:id="rId48"/>
    <p:sldId id="413" r:id="rId49"/>
    <p:sldId id="414" r:id="rId50"/>
    <p:sldId id="415" r:id="rId51"/>
    <p:sldId id="416" r:id="rId52"/>
    <p:sldId id="406" r:id="rId53"/>
    <p:sldId id="407" r:id="rId54"/>
    <p:sldId id="408" r:id="rId55"/>
    <p:sldId id="409" r:id="rId56"/>
    <p:sldId id="417" r:id="rId57"/>
    <p:sldId id="418" r:id="rId58"/>
    <p:sldId id="419" r:id="rId59"/>
    <p:sldId id="429" r:id="rId60"/>
    <p:sldId id="430" r:id="rId61"/>
    <p:sldId id="424" r:id="rId62"/>
    <p:sldId id="428" r:id="rId63"/>
    <p:sldId id="425" r:id="rId64"/>
    <p:sldId id="426" r:id="rId65"/>
    <p:sldId id="427" r:id="rId66"/>
    <p:sldId id="401" r:id="rId67"/>
    <p:sldId id="388" r:id="rId68"/>
  </p:sldIdLst>
  <p:sldSz cx="9144000" cy="6858000" type="screen4x3"/>
  <p:notesSz cx="6858000" cy="9144000"/>
  <p:embeddedFontLst>
    <p:embeddedFont>
      <p:font typeface="Calibri Light" panose="020F0302020204030204" pitchFamily="34" charset="0"/>
      <p:regular r:id="rId70"/>
      <p:italic r:id="rId71"/>
    </p:embeddedFont>
    <p:embeddedFont>
      <p:font typeface="Calibri" panose="020F050202020403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1290" y="-1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50557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Shape 18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9229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1143000" y="695325"/>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04" name="Shape 50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201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1143000" y="695325"/>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30" name="Shape 53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1210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1143000" y="695325"/>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36" name="Shape 53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8475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1143000" y="695325"/>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48" name="Shape 54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2789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3495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1902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336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265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4175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4506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3382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7882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2661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1293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40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5102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3973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4276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2480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527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8" name="Shape 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21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6555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48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492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0850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4" name="Shape 4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0844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 name="Shape 4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043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3221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2" name="Shape 4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91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8614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6362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86" name="Shape 4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5618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79" name="Shape 4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6173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755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4180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988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2896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5"/>
        <p:cNvGrpSpPr/>
        <p:nvPr/>
      </p:nvGrpSpPr>
      <p:grpSpPr>
        <a:xfrm>
          <a:off x="0" y="0"/>
          <a:ext cx="0" cy="0"/>
          <a:chOff x="0" y="0"/>
          <a:chExt cx="0" cy="0"/>
        </a:xfrm>
      </p:grpSpPr>
      <p:sp>
        <p:nvSpPr>
          <p:cNvPr id="16" name="Shape 16"/>
          <p:cNvSpPr/>
          <p:nvPr/>
        </p:nvSpPr>
        <p:spPr>
          <a:xfrm>
            <a:off x="457752" y="2475386"/>
            <a:ext cx="8290712" cy="1041661"/>
          </a:xfrm>
          <a:prstGeom prst="roundRect">
            <a:avLst>
              <a:gd name="adj" fmla="val 16667"/>
            </a:avLst>
          </a:prstGeom>
          <a:solidFill>
            <a:srgbClr val="3630B2"/>
          </a:solidFill>
          <a:ln>
            <a:noFill/>
          </a:ln>
          <a:effectLst>
            <a:outerShdw blurRad="508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Calibri"/>
              <a:ea typeface="Calibri"/>
              <a:cs typeface="Calibri"/>
              <a:sym typeface="Calibri"/>
            </a:endParaRPr>
          </a:p>
        </p:txBody>
      </p:sp>
      <p:sp>
        <p:nvSpPr>
          <p:cNvPr id="17" name="Shape 17"/>
          <p:cNvSpPr txBox="1">
            <a:spLocks noGrp="1"/>
          </p:cNvSpPr>
          <p:nvPr>
            <p:ph type="title"/>
          </p:nvPr>
        </p:nvSpPr>
        <p:spPr>
          <a:xfrm>
            <a:off x="474620" y="2382436"/>
            <a:ext cx="82296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lt1"/>
              </a:buClr>
              <a:buSzPts val="2800"/>
              <a:buFont typeface="Calibri"/>
              <a:buNone/>
              <a:defRPr sz="2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8" name="Shape 18"/>
          <p:cNvPicPr preferRelativeResize="0"/>
          <p:nvPr/>
        </p:nvPicPr>
        <p:blipFill rotWithShape="1">
          <a:blip r:embed="rId2">
            <a:alphaModFix/>
          </a:blip>
          <a:srcRect/>
          <a:stretch/>
        </p:blipFill>
        <p:spPr>
          <a:xfrm>
            <a:off x="457752" y="836712"/>
            <a:ext cx="8064896" cy="1269828"/>
          </a:xfrm>
          <a:prstGeom prst="rect">
            <a:avLst/>
          </a:prstGeom>
          <a:noFill/>
          <a:ln>
            <a:noFill/>
          </a:ln>
        </p:spPr>
      </p:pic>
      <p:sp>
        <p:nvSpPr>
          <p:cNvPr id="19" name="Shape 19"/>
          <p:cNvSpPr txBox="1"/>
          <p:nvPr/>
        </p:nvSpPr>
        <p:spPr>
          <a:xfrm>
            <a:off x="1460281" y="5589240"/>
            <a:ext cx="6315960"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Departamento de Señales, Sistemas y Radiocomunicaciones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E.T.S. Ingenieros de Telecomunicación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Universidad Politécnica de Madrid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Shape 80"/>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rot="5400000">
            <a:off x="4732337" y="2171700"/>
            <a:ext cx="5851525" cy="20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Shape 8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0" y="0"/>
            <a:ext cx="9144000" cy="908720"/>
          </a:xfrm>
          <a:prstGeom prst="rect">
            <a:avLst/>
          </a:prstGeom>
          <a:solidFill>
            <a:srgbClr val="3630B2"/>
          </a:solid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800"/>
              <a:buFont typeface="Calibri"/>
              <a:buNone/>
              <a:defRPr sz="28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 name="Shape 22"/>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dt" idx="10"/>
          </p:nvPr>
        </p:nvSpPr>
        <p:spPr>
          <a:xfrm>
            <a:off x="566257" y="6448251"/>
            <a:ext cx="2133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ftr" idx="11"/>
          </p:nvPr>
        </p:nvSpPr>
        <p:spPr>
          <a:xfrm>
            <a:off x="3124200" y="6431851"/>
            <a:ext cx="28956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2">
            <a:alphaModFix/>
          </a:blip>
          <a:srcRect/>
          <a:stretch/>
        </p:blipFill>
        <p:spPr>
          <a:xfrm>
            <a:off x="8389" y="6477594"/>
            <a:ext cx="906476" cy="375908"/>
          </a:xfrm>
          <a:prstGeom prst="rect">
            <a:avLst/>
          </a:prstGeom>
          <a:noFill/>
          <a:ln>
            <a:noFill/>
          </a:ln>
        </p:spPr>
      </p:pic>
      <p:sp>
        <p:nvSpPr>
          <p:cNvPr id="26" name="Shape 26"/>
          <p:cNvSpPr txBox="1"/>
          <p:nvPr/>
        </p:nvSpPr>
        <p:spPr>
          <a:xfrm>
            <a:off x="8399874" y="6566440"/>
            <a:ext cx="744126"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7F7F7F"/>
                </a:solidFill>
                <a:latin typeface="Calibri"/>
                <a:ea typeface="Calibri"/>
                <a:cs typeface="Calibri"/>
                <a:sym typeface="Calibri"/>
              </a:rPr>
              <a:t>‹Nº›</a:t>
            </a:fld>
            <a:r>
              <a:rPr lang="en-US" sz="1200" b="0" i="0" u="none" strike="noStrike" cap="none" dirty="0">
                <a:solidFill>
                  <a:srgbClr val="7F7F7F"/>
                </a:solidFill>
                <a:latin typeface="Calibri"/>
                <a:ea typeface="Calibri"/>
                <a:cs typeface="Calibri"/>
                <a:sym typeface="Calibri"/>
              </a:rPr>
              <a:t> </a:t>
            </a:r>
            <a:r>
              <a:rPr lang="en-US" sz="1200" b="0" i="0" u="none" strike="noStrike" cap="none" dirty="0" smtClean="0">
                <a:solidFill>
                  <a:srgbClr val="7F7F7F"/>
                </a:solidFill>
                <a:latin typeface="Calibri"/>
                <a:ea typeface="Calibri"/>
                <a:cs typeface="Calibri"/>
                <a:sym typeface="Calibri"/>
              </a:rPr>
              <a:t>/67</a:t>
            </a:r>
            <a:endParaRPr sz="1200" b="0" i="0" u="none" strike="noStrike" cap="none" dirty="0">
              <a:solidFill>
                <a:srgbClr val="7F7F7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6" name="Shape 36"/>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600200"/>
            <a:ext cx="4038600" cy="4525963"/>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2"/>
          </p:nvPr>
        </p:nvSpPr>
        <p:spPr>
          <a:xfrm>
            <a:off x="4648200" y="1600200"/>
            <a:ext cx="4038600" cy="4525963"/>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 name="Shape 48"/>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0" y="0"/>
            <a:ext cx="9144000" cy="908720"/>
          </a:xfrm>
          <a:prstGeom prst="rect">
            <a:avLst/>
          </a:prstGeom>
          <a:solidFill>
            <a:srgbClr val="3630B2"/>
          </a:solid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FFFFFF"/>
              </a:buClr>
              <a:buSzPts val="2800"/>
              <a:buFont typeface="Calibri"/>
              <a:buNone/>
              <a:defRPr sz="28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7" name="Shape 57"/>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0"/>
        <p:cNvGrpSpPr/>
        <p:nvPr/>
      </p:nvGrpSpPr>
      <p:grpSpPr>
        <a:xfrm>
          <a:off x="0" y="0"/>
          <a:ext cx="0" cy="0"/>
          <a:chOff x="0" y="0"/>
          <a:chExt cx="0" cy="0"/>
        </a:xfrm>
      </p:grpSpPr>
      <p:sp>
        <p:nvSpPr>
          <p:cNvPr id="61" name="Shape 6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Shape 66"/>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3" name="Shape 73"/>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V1eYniJ0Rnk"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www.youtube.com/watch?v=Aut32pR5PQA" TargetMode="External"/><Relationship Id="rId5" Type="http://schemas.openxmlformats.org/officeDocument/2006/relationships/image" Target="../media/image16.emf"/><Relationship Id="rId4" Type="http://schemas.openxmlformats.org/officeDocument/2006/relationships/hyperlink" Target="https://www.youtube.com/watch?v=LikxFZZO2s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0.cs.ucl.ac.uk/staff/d.silver/web/Teaching_files/intro_RL.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0.cs.ucl.ac.uk/staff/d.silver/web/Teaching_files/intro_RL.pdf"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0.cs.ucl.ac.uk/staff/d.silver/web/Teaching_files/intro_RL.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0.cs.ucl.ac.uk/staff/d.silver/web/Teaching_files/intro_RL.pdf" TargetMode="External"/><Relationship Id="rId7" Type="http://schemas.openxmlformats.org/officeDocument/2006/relationships/hyperlink" Target="https://www.youtube.com/watch?v=lvoHnicueo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youtube.com/watch?v=xWe58WGWmlk&amp;t=362s" TargetMode="External"/><Relationship Id="rId5" Type="http://schemas.openxmlformats.org/officeDocument/2006/relationships/hyperlink" Target="https://www.youtube.com/watch?v=MQ6pP65o7OM" TargetMode="External"/><Relationship Id="rId4" Type="http://schemas.openxmlformats.org/officeDocument/2006/relationships/hyperlink" Target="https://www.youtube.com/watch?v=2pWv7GOvuf0&amp;list=PL7-jPKtc4r78-wCZcQn5IqyuWhBZ8fOx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0.cs.ucl.ac.uk/staff/d.silver/web/Teaching_files/intro_RL.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xWe58WGWmlk&amp;t=362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0.cs.ucl.ac.uk/staff/d.silver/web/Teaching_files/intro_RL.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0.cs.ucl.ac.uk/staff/d.silver/web/Teaching_files/intro_RL.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i.intel.com/demystifying-deep-reinforcement-learn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eb.stanford.edu/class/psych209/Readings/MnihEtAlHassibis15NatureControlDeepRL.pdf" TargetMode="External"/><Relationship Id="rId5" Type="http://schemas.openxmlformats.org/officeDocument/2006/relationships/hyperlink" Target="http://ir.hit.edu.cn/~jguo/docs/notes/dqn-atari.pdf" TargetMode="External"/><Relationship Id="rId4" Type="http://schemas.openxmlformats.org/officeDocument/2006/relationships/hyperlink" Target="https://www.teach.cs.toronto.edu/~csc2542h/fall/material/csc2542f16_dqn.pd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0.cs.ucl.ac.uk/staff/d.silver/web/Teaching_files/intro_RL.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0.cs.ucl.ac.uk/staff/d.silver/web/Teaching_files/intro_RL.pdf"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0.cs.ucl.ac.uk/staff/d.silver/web/Teaching_files/intro_RL.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xWe58WGWmlk&amp;t=362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xWe58WGWmlk&amp;t=362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xWe58WGWmlk&amp;t=362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xWe58WGWmlk&amp;t=362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xWe58WGWmlk&amp;t=362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xWe58WGWmlk&amp;t=362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xWe58WGWmlk&amp;t=362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eb.stanford.edu/class/psych209/Readings/MnihEtAlHassibis15NatureControlDeepRL.pdf"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blog.openai.com/roboschool/" TargetMode="External"/><Relationship Id="rId7" Type="http://schemas.openxmlformats.org/officeDocument/2006/relationships/hyperlink" Target="https://github.com/deepmind/pysc2"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deepmind.com/research/open-source/open-source-environments/" TargetMode="External"/><Relationship Id="rId5" Type="http://schemas.openxmlformats.org/officeDocument/2006/relationships/hyperlink" Target="https://ai.intel.com/reinforcement-learning-coach-intel/" TargetMode="External"/><Relationship Id="rId4" Type="http://schemas.openxmlformats.org/officeDocument/2006/relationships/hyperlink" Target="https://github.com/openai/universe"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SoyGema"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s://www.youtube.com/watch?v=Xq_8WTiWb2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xWe58WGWmlk&amp;t=362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74620" y="2382436"/>
            <a:ext cx="82296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Calibri"/>
              <a:buNone/>
            </a:pPr>
            <a:r>
              <a:rPr lang="en-US" sz="3200" b="1" i="0" u="none" strike="noStrike" cap="none" dirty="0">
                <a:solidFill>
                  <a:schemeClr val="lt1"/>
                </a:solidFill>
                <a:latin typeface="Calibri"/>
                <a:ea typeface="Calibri"/>
                <a:cs typeface="Calibri"/>
                <a:sym typeface="Calibri"/>
              </a:rPr>
              <a:t>Deep Reinforcement Learning</a:t>
            </a:r>
            <a:br>
              <a:rPr lang="en-US" sz="3200" b="1" i="0" u="none" strike="noStrike" cap="none" dirty="0">
                <a:solidFill>
                  <a:schemeClr val="lt1"/>
                </a:solidFill>
                <a:latin typeface="Calibri"/>
                <a:ea typeface="Calibri"/>
                <a:cs typeface="Calibri"/>
                <a:sym typeface="Calibri"/>
              </a:rPr>
            </a:br>
            <a:r>
              <a:rPr lang="en-US" sz="2400" b="1" i="1" dirty="0" smtClean="0"/>
              <a:t>A short Introduction</a:t>
            </a:r>
            <a:endParaRPr sz="2400" b="1" i="1" u="none" strike="noStrike" cap="none" dirty="0">
              <a:solidFill>
                <a:schemeClr val="lt1"/>
              </a:solidFill>
              <a:latin typeface="Calibri"/>
              <a:ea typeface="Calibri"/>
              <a:cs typeface="Calibri"/>
              <a:sym typeface="Calibri"/>
            </a:endParaRPr>
          </a:p>
        </p:txBody>
      </p:sp>
      <p:pic>
        <p:nvPicPr>
          <p:cNvPr id="194" name="Shape 194"/>
          <p:cNvPicPr preferRelativeResize="0"/>
          <p:nvPr/>
        </p:nvPicPr>
        <p:blipFill rotWithShape="1">
          <a:blip r:embed="rId3">
            <a:alphaModFix/>
          </a:blip>
          <a:srcRect/>
          <a:stretch/>
        </p:blipFill>
        <p:spPr>
          <a:xfrm>
            <a:off x="2699792" y="0"/>
            <a:ext cx="3153516" cy="1280683"/>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Shape 499"/>
          <p:cNvPicPr preferRelativeResize="0"/>
          <p:nvPr/>
        </p:nvPicPr>
        <p:blipFill rotWithShape="1">
          <a:blip r:embed="rId3">
            <a:alphaModFix/>
          </a:blip>
          <a:srcRect/>
          <a:stretch/>
        </p:blipFill>
        <p:spPr>
          <a:xfrm>
            <a:off x="1078173" y="862084"/>
            <a:ext cx="6729144" cy="5170226"/>
          </a:xfrm>
          <a:prstGeom prst="rect">
            <a:avLst/>
          </a:prstGeom>
          <a:noFill/>
          <a:ln>
            <a:noFill/>
          </a:ln>
        </p:spPr>
      </p:pic>
      <p:sp>
        <p:nvSpPr>
          <p:cNvPr id="500" name="Shape 500"/>
          <p:cNvSpPr/>
          <p:nvPr/>
        </p:nvSpPr>
        <p:spPr>
          <a:xfrm>
            <a:off x="415993" y="272605"/>
            <a:ext cx="648446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0" i="0" u="none" strike="noStrike" cap="none">
                <a:solidFill>
                  <a:srgbClr val="3333B3"/>
                </a:solidFill>
                <a:latin typeface="Arial"/>
                <a:ea typeface="Arial"/>
                <a:cs typeface="Arial"/>
                <a:sym typeface="Arial"/>
              </a:rPr>
              <a:t>Many Faces of Reinforcement Learning</a:t>
            </a:r>
            <a:endParaRPr sz="2800" b="0" i="0" u="none" strike="noStrike" cap="none">
              <a:solidFill>
                <a:srgbClr val="000000"/>
              </a:solidFill>
              <a:latin typeface="Arial"/>
              <a:ea typeface="Arial"/>
              <a:cs typeface="Arial"/>
              <a:sym typeface="Arial"/>
            </a:endParaRPr>
          </a:p>
        </p:txBody>
      </p:sp>
      <p:sp>
        <p:nvSpPr>
          <p:cNvPr id="501" name="Shape 501"/>
          <p:cNvSpPr/>
          <p:nvPr/>
        </p:nvSpPr>
        <p:spPr>
          <a:xfrm>
            <a:off x="5643349" y="6197193"/>
            <a:ext cx="457200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Tutorial: Deep Reinforcement Learning</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David Silver, Google DeepMind</a:t>
            </a:r>
            <a:endParaRPr dirty="0"/>
          </a:p>
        </p:txBody>
      </p:sp>
    </p:spTree>
    <p:extLst>
      <p:ext uri="{BB962C8B-B14F-4D97-AF65-F5344CB8AC3E}">
        <p14:creationId xmlns:p14="http://schemas.microsoft.com/office/powerpoint/2010/main" val="1223122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279780" y="0"/>
            <a:ext cx="8229600" cy="676672"/>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560"/>
              </a:spcBef>
              <a:spcAft>
                <a:spcPts val="0"/>
              </a:spcAft>
              <a:buClr>
                <a:schemeClr val="dk1"/>
              </a:buClr>
              <a:buSzPts val="2800"/>
              <a:buFont typeface="Arial"/>
              <a:buNone/>
            </a:pPr>
            <a:r>
              <a:rPr lang="en-US" sz="3200" b="0" i="0" u="none" strike="noStrike" cap="none">
                <a:solidFill>
                  <a:srgbClr val="0070C0"/>
                </a:solidFill>
                <a:latin typeface="Calibri"/>
                <a:ea typeface="Calibri"/>
                <a:cs typeface="Calibri"/>
                <a:sym typeface="Calibri"/>
              </a:rPr>
              <a:t>What’s Reinforcement Learning?</a:t>
            </a:r>
            <a:endParaRPr sz="3200" b="0" i="0" u="none" strike="noStrike" cap="none">
              <a:solidFill>
                <a:srgbClr val="0070C0"/>
              </a:solidFill>
              <a:latin typeface="Calibri"/>
              <a:ea typeface="Calibri"/>
              <a:cs typeface="Calibri"/>
              <a:sym typeface="Calibri"/>
            </a:endParaRPr>
          </a:p>
        </p:txBody>
      </p:sp>
      <p:sp>
        <p:nvSpPr>
          <p:cNvPr id="394" name="Shape 394"/>
          <p:cNvSpPr txBox="1"/>
          <p:nvPr/>
        </p:nvSpPr>
        <p:spPr>
          <a:xfrm>
            <a:off x="266130" y="3770481"/>
            <a:ext cx="4019267" cy="159309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99FF"/>
                </a:solidFill>
                <a:latin typeface="Arial"/>
                <a:ea typeface="Arial"/>
                <a:cs typeface="Arial"/>
                <a:sym typeface="Arial"/>
              </a:rPr>
              <a:t>Agent interacts with an environment and learns by maximizing a reward.</a:t>
            </a:r>
            <a:endParaRPr/>
          </a:p>
          <a:p>
            <a:pPr marL="0" marR="0" lvl="0" indent="0" algn="l" rtl="0">
              <a:lnSpc>
                <a:spcPct val="100000"/>
              </a:lnSpc>
              <a:spcBef>
                <a:spcPts val="400"/>
              </a:spcBef>
              <a:spcAft>
                <a:spcPts val="0"/>
              </a:spcAft>
              <a:buClr>
                <a:srgbClr val="000000"/>
              </a:buClr>
              <a:buSzPts val="2000"/>
              <a:buFont typeface="Arial"/>
              <a:buNone/>
            </a:pPr>
            <a:endParaRPr sz="2000" b="0" i="0" u="none" strike="noStrike" cap="none">
              <a:solidFill>
                <a:srgbClr val="0099FF"/>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a:buChar char="•"/>
            </a:pPr>
            <a:r>
              <a:rPr lang="en-US" sz="2000" b="0" i="0" u="none" strike="noStrike" cap="none">
                <a:solidFill>
                  <a:srgbClr val="0099FF"/>
                </a:solidFill>
                <a:latin typeface="Arial"/>
                <a:ea typeface="Arial"/>
                <a:cs typeface="Arial"/>
                <a:sym typeface="Arial"/>
              </a:rPr>
              <a:t>No labels or any other supervision is given.</a:t>
            </a:r>
            <a:endParaRPr sz="2000" b="0" i="0" u="none" strike="noStrike" cap="none">
              <a:solidFill>
                <a:srgbClr val="0099FF"/>
              </a:solidFill>
              <a:latin typeface="Arial"/>
              <a:ea typeface="Arial"/>
              <a:cs typeface="Arial"/>
              <a:sym typeface="Arial"/>
            </a:endParaRPr>
          </a:p>
        </p:txBody>
      </p:sp>
      <p:pic>
        <p:nvPicPr>
          <p:cNvPr id="395" name="Shape 395"/>
          <p:cNvPicPr preferRelativeResize="0"/>
          <p:nvPr/>
        </p:nvPicPr>
        <p:blipFill rotWithShape="1">
          <a:blip r:embed="rId3">
            <a:alphaModFix/>
          </a:blip>
          <a:srcRect/>
          <a:stretch/>
        </p:blipFill>
        <p:spPr>
          <a:xfrm>
            <a:off x="246892" y="683091"/>
            <a:ext cx="5389634" cy="2701554"/>
          </a:xfrm>
          <a:prstGeom prst="rect">
            <a:avLst/>
          </a:prstGeom>
          <a:noFill/>
          <a:ln>
            <a:noFill/>
          </a:ln>
          <a:effectLst>
            <a:outerShdw blurRad="292100" dist="139700" dir="2700000" algn="tl" rotWithShape="0">
              <a:srgbClr val="333333">
                <a:alpha val="64705"/>
              </a:srgbClr>
            </a:outerShdw>
          </a:effectLst>
        </p:spPr>
      </p:pic>
      <p:pic>
        <p:nvPicPr>
          <p:cNvPr id="396" name="Shape 396"/>
          <p:cNvPicPr preferRelativeResize="0"/>
          <p:nvPr/>
        </p:nvPicPr>
        <p:blipFill rotWithShape="1">
          <a:blip r:embed="rId4">
            <a:alphaModFix/>
          </a:blip>
          <a:srcRect/>
          <a:stretch/>
        </p:blipFill>
        <p:spPr>
          <a:xfrm>
            <a:off x="4058219" y="2584342"/>
            <a:ext cx="4894712" cy="3666333"/>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20910617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Shape 401"/>
          <p:cNvPicPr preferRelativeResize="0"/>
          <p:nvPr/>
        </p:nvPicPr>
        <p:blipFill rotWithShape="1">
          <a:blip r:embed="rId3">
            <a:alphaModFix/>
          </a:blip>
          <a:srcRect/>
          <a:stretch/>
        </p:blipFill>
        <p:spPr>
          <a:xfrm>
            <a:off x="302139" y="1528549"/>
            <a:ext cx="8511828" cy="2961562"/>
          </a:xfrm>
          <a:prstGeom prst="rect">
            <a:avLst/>
          </a:prstGeom>
          <a:noFill/>
          <a:ln>
            <a:noFill/>
          </a:ln>
        </p:spPr>
      </p:pic>
    </p:spTree>
    <p:extLst>
      <p:ext uri="{BB962C8B-B14F-4D97-AF65-F5344CB8AC3E}">
        <p14:creationId xmlns:p14="http://schemas.microsoft.com/office/powerpoint/2010/main" val="3466786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3216" y="0"/>
            <a:ext cx="9057567" cy="6858000"/>
          </a:xfrm>
          <a:prstGeom prst="rect">
            <a:avLst/>
          </a:prstGeom>
        </p:spPr>
      </p:pic>
    </p:spTree>
    <p:extLst>
      <p:ext uri="{BB962C8B-B14F-4D97-AF65-F5344CB8AC3E}">
        <p14:creationId xmlns:p14="http://schemas.microsoft.com/office/powerpoint/2010/main" val="3094487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452437" y="280987"/>
            <a:ext cx="8239125" cy="6296025"/>
          </a:xfrm>
          <a:prstGeom prst="rect">
            <a:avLst/>
          </a:prstGeom>
        </p:spPr>
      </p:pic>
      <p:sp>
        <p:nvSpPr>
          <p:cNvPr id="5" name="Rectángulo 4"/>
          <p:cNvSpPr/>
          <p:nvPr/>
        </p:nvSpPr>
        <p:spPr>
          <a:xfrm>
            <a:off x="6056704" y="1869394"/>
            <a:ext cx="2593980" cy="307777"/>
          </a:xfrm>
          <a:prstGeom prst="rect">
            <a:avLst/>
          </a:prstGeom>
        </p:spPr>
        <p:txBody>
          <a:bodyPr wrap="none">
            <a:spAutoFit/>
          </a:bodyPr>
          <a:lstStyle/>
          <a:p>
            <a:r>
              <a:rPr lang="en-US" dirty="0">
                <a:hlinkClick r:id="rId3"/>
              </a:rPr>
              <a:t>https://</a:t>
            </a:r>
            <a:r>
              <a:rPr lang="en-US" dirty="0" smtClean="0">
                <a:hlinkClick r:id="rId3"/>
              </a:rPr>
              <a:t>youtu.be/V1eYniJ0Rnk</a:t>
            </a:r>
            <a:r>
              <a:rPr lang="en-US" dirty="0" smtClean="0"/>
              <a:t> </a:t>
            </a:r>
            <a:endParaRPr lang="en-US" dirty="0"/>
          </a:p>
        </p:txBody>
      </p:sp>
      <p:sp>
        <p:nvSpPr>
          <p:cNvPr id="6" name="Rectángulo 5"/>
          <p:cNvSpPr/>
          <p:nvPr/>
        </p:nvSpPr>
        <p:spPr>
          <a:xfrm>
            <a:off x="876610" y="5622527"/>
            <a:ext cx="4110421" cy="307777"/>
          </a:xfrm>
          <a:prstGeom prst="rect">
            <a:avLst/>
          </a:prstGeom>
        </p:spPr>
        <p:txBody>
          <a:bodyPr wrap="none">
            <a:spAutoFit/>
          </a:bodyPr>
          <a:lstStyle/>
          <a:p>
            <a:r>
              <a:rPr lang="en-US" dirty="0">
                <a:hlinkClick r:id="rId4"/>
              </a:rPr>
              <a:t>https://</a:t>
            </a:r>
            <a:r>
              <a:rPr lang="en-US" dirty="0" smtClean="0">
                <a:hlinkClick r:id="rId4"/>
              </a:rPr>
              <a:t>www.youtube.com/watch?v=LikxFZZO2sk</a:t>
            </a:r>
            <a:r>
              <a:rPr lang="en-US" dirty="0" smtClean="0"/>
              <a:t> </a:t>
            </a:r>
            <a:endParaRPr lang="en-US" dirty="0"/>
          </a:p>
        </p:txBody>
      </p:sp>
      <p:pic>
        <p:nvPicPr>
          <p:cNvPr id="7" name="Imagen 6"/>
          <p:cNvPicPr>
            <a:picLocks noChangeAspect="1"/>
          </p:cNvPicPr>
          <p:nvPr/>
        </p:nvPicPr>
        <p:blipFill>
          <a:blip r:embed="rId5"/>
          <a:stretch>
            <a:fillRect/>
          </a:stretch>
        </p:blipFill>
        <p:spPr>
          <a:xfrm>
            <a:off x="982640" y="3475864"/>
            <a:ext cx="3698542" cy="2081851"/>
          </a:xfrm>
          <a:prstGeom prst="rect">
            <a:avLst/>
          </a:prstGeom>
        </p:spPr>
      </p:pic>
      <p:sp>
        <p:nvSpPr>
          <p:cNvPr id="2" name="Rectángulo 1"/>
          <p:cNvSpPr/>
          <p:nvPr/>
        </p:nvSpPr>
        <p:spPr>
          <a:xfrm>
            <a:off x="4674939" y="5915281"/>
            <a:ext cx="4222631" cy="307777"/>
          </a:xfrm>
          <a:prstGeom prst="rect">
            <a:avLst/>
          </a:prstGeom>
        </p:spPr>
        <p:txBody>
          <a:bodyPr wrap="none">
            <a:spAutoFit/>
          </a:bodyPr>
          <a:lstStyle/>
          <a:p>
            <a:r>
              <a:rPr lang="en-US" dirty="0">
                <a:hlinkClick r:id="rId6"/>
              </a:rPr>
              <a:t>https://</a:t>
            </a:r>
            <a:r>
              <a:rPr lang="en-US" dirty="0" smtClean="0">
                <a:hlinkClick r:id="rId6"/>
              </a:rPr>
              <a:t>www.youtube.com/watch?v=Aut32pR5PQA</a:t>
            </a:r>
            <a:r>
              <a:rPr lang="en-US" dirty="0" smtClean="0"/>
              <a:t> </a:t>
            </a:r>
            <a:endParaRPr lang="en-US" dirty="0"/>
          </a:p>
        </p:txBody>
      </p:sp>
    </p:spTree>
    <p:extLst>
      <p:ext uri="{BB962C8B-B14F-4D97-AF65-F5344CB8AC3E}">
        <p14:creationId xmlns:p14="http://schemas.microsoft.com/office/powerpoint/2010/main" val="42411812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p:cNvPicPr preferRelativeResize="0"/>
          <p:nvPr/>
        </p:nvPicPr>
        <p:blipFill rotWithShape="1">
          <a:blip r:embed="rId3">
            <a:alphaModFix/>
          </a:blip>
          <a:srcRect/>
          <a:stretch/>
        </p:blipFill>
        <p:spPr>
          <a:xfrm>
            <a:off x="179512" y="2708920"/>
            <a:ext cx="3312368" cy="1863207"/>
          </a:xfrm>
          <a:prstGeom prst="rect">
            <a:avLst/>
          </a:prstGeom>
          <a:noFill/>
          <a:ln>
            <a:noFill/>
          </a:ln>
          <a:effectLst>
            <a:outerShdw blurRad="292100" dist="139700" dir="2700000" algn="tl" rotWithShape="0">
              <a:srgbClr val="333333">
                <a:alpha val="64313"/>
              </a:srgbClr>
            </a:outerShdw>
          </a:effectLst>
        </p:spPr>
      </p:pic>
      <p:pic>
        <p:nvPicPr>
          <p:cNvPr id="363" name="Shape 363"/>
          <p:cNvPicPr preferRelativeResize="0"/>
          <p:nvPr/>
        </p:nvPicPr>
        <p:blipFill rotWithShape="1">
          <a:blip r:embed="rId4">
            <a:alphaModFix/>
          </a:blip>
          <a:srcRect/>
          <a:stretch/>
        </p:blipFill>
        <p:spPr>
          <a:xfrm>
            <a:off x="1619672" y="9397"/>
            <a:ext cx="5471689" cy="2878109"/>
          </a:xfrm>
          <a:prstGeom prst="rect">
            <a:avLst/>
          </a:prstGeom>
          <a:noFill/>
          <a:ln>
            <a:noFill/>
          </a:ln>
        </p:spPr>
      </p:pic>
      <p:pic>
        <p:nvPicPr>
          <p:cNvPr id="364" name="Shape 364"/>
          <p:cNvPicPr preferRelativeResize="0"/>
          <p:nvPr/>
        </p:nvPicPr>
        <p:blipFill rotWithShape="1">
          <a:blip r:embed="rId5">
            <a:alphaModFix/>
          </a:blip>
          <a:srcRect/>
          <a:stretch/>
        </p:blipFill>
        <p:spPr>
          <a:xfrm>
            <a:off x="5796136" y="2996952"/>
            <a:ext cx="3228975" cy="1647825"/>
          </a:xfrm>
          <a:prstGeom prst="rect">
            <a:avLst/>
          </a:prstGeom>
          <a:noFill/>
          <a:ln>
            <a:noFill/>
          </a:ln>
          <a:effectLst>
            <a:outerShdw blurRad="292100" dist="139700" dir="2700000" algn="tl" rotWithShape="0">
              <a:srgbClr val="333333">
                <a:alpha val="64313"/>
              </a:srgbClr>
            </a:outerShdw>
          </a:effectLst>
        </p:spPr>
      </p:pic>
      <p:pic>
        <p:nvPicPr>
          <p:cNvPr id="365" name="Shape 365"/>
          <p:cNvPicPr preferRelativeResize="0"/>
          <p:nvPr/>
        </p:nvPicPr>
        <p:blipFill rotWithShape="1">
          <a:blip r:embed="rId6">
            <a:alphaModFix/>
          </a:blip>
          <a:srcRect/>
          <a:stretch/>
        </p:blipFill>
        <p:spPr>
          <a:xfrm>
            <a:off x="7750232" y="6311663"/>
            <a:ext cx="1287215" cy="495631"/>
          </a:xfrm>
          <a:prstGeom prst="rect">
            <a:avLst/>
          </a:prstGeom>
          <a:noFill/>
          <a:ln>
            <a:noFill/>
          </a:ln>
        </p:spPr>
      </p:pic>
      <p:pic>
        <p:nvPicPr>
          <p:cNvPr id="366" name="Shape 366"/>
          <p:cNvPicPr preferRelativeResize="0"/>
          <p:nvPr/>
        </p:nvPicPr>
        <p:blipFill rotWithShape="1">
          <a:blip r:embed="rId7">
            <a:alphaModFix/>
          </a:blip>
          <a:srcRect/>
          <a:stretch/>
        </p:blipFill>
        <p:spPr>
          <a:xfrm>
            <a:off x="1979712" y="3861048"/>
            <a:ext cx="4920208" cy="2767618"/>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447" y="0"/>
            <a:ext cx="9117106" cy="6858000"/>
          </a:xfrm>
          <a:prstGeom prst="rect">
            <a:avLst/>
          </a:prstGeom>
        </p:spPr>
      </p:pic>
    </p:spTree>
    <p:extLst>
      <p:ext uri="{BB962C8B-B14F-4D97-AF65-F5344CB8AC3E}">
        <p14:creationId xmlns:p14="http://schemas.microsoft.com/office/powerpoint/2010/main" val="877908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71761"/>
            <a:ext cx="9144000" cy="6105045"/>
          </a:xfrm>
          <a:prstGeom prst="rect">
            <a:avLst/>
          </a:prstGeom>
        </p:spPr>
      </p:pic>
      <p:sp>
        <p:nvSpPr>
          <p:cNvPr id="5" name="Rectángulo 4"/>
          <p:cNvSpPr/>
          <p:nvPr/>
        </p:nvSpPr>
        <p:spPr>
          <a:xfrm>
            <a:off x="1112292" y="6132984"/>
            <a:ext cx="7130956" cy="523220"/>
          </a:xfrm>
          <a:prstGeom prst="rect">
            <a:avLst/>
          </a:prstGeom>
        </p:spPr>
        <p:txBody>
          <a:bodyPr wrap="square">
            <a:spAutoFit/>
          </a:bodyPr>
          <a:lstStyle/>
          <a:p>
            <a:r>
              <a:rPr lang="en-US" b="1" dirty="0">
                <a:latin typeface="Calibri Light" panose="020F0302020204030204" pitchFamily="34" charset="0"/>
              </a:rPr>
              <a:t>Introduction to RL by David Silver </a:t>
            </a:r>
            <a:r>
              <a:rPr lang="es-ES" dirty="0">
                <a:latin typeface="Calibri Light" panose="020F0302020204030204" pitchFamily="34" charset="0"/>
                <a:hlinkClick r:id="rId3"/>
              </a:rPr>
              <a:t>http://www0.cs.ucl.ac.uk/staff/d.silver/web/Teaching_files/intro_RL.pdf</a:t>
            </a:r>
            <a:r>
              <a:rPr lang="es-ES" dirty="0">
                <a:latin typeface="Calibri Light" panose="020F0302020204030204" pitchFamily="34" charset="0"/>
              </a:rPr>
              <a:t> </a:t>
            </a:r>
            <a:endParaRPr lang="en-US" dirty="0"/>
          </a:p>
        </p:txBody>
      </p:sp>
    </p:spTree>
    <p:extLst>
      <p:ext uri="{BB962C8B-B14F-4D97-AF65-F5344CB8AC3E}">
        <p14:creationId xmlns:p14="http://schemas.microsoft.com/office/powerpoint/2010/main" val="2024505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48017" y="3881103"/>
            <a:ext cx="2804616" cy="738664"/>
          </a:xfrm>
          <a:prstGeom prst="rect">
            <a:avLst/>
          </a:prstGeom>
        </p:spPr>
        <p:txBody>
          <a:bodyPr wrap="square">
            <a:spAutoFit/>
          </a:bodyPr>
          <a:lstStyle/>
          <a:p>
            <a:r>
              <a:rPr lang="en-US" b="1" dirty="0">
                <a:latin typeface="Calibri Light" panose="020F0302020204030204" pitchFamily="34" charset="0"/>
              </a:rPr>
              <a:t>Introduction to RL by David Silver </a:t>
            </a:r>
            <a:r>
              <a:rPr lang="es-ES" dirty="0">
                <a:latin typeface="Calibri Light" panose="020F0302020204030204" pitchFamily="34" charset="0"/>
                <a:hlinkClick r:id="rId2"/>
              </a:rPr>
              <a:t>http://www0.cs.ucl.ac.uk/staff/d.silver/web/Teaching_files/intro_RL.pdf</a:t>
            </a:r>
            <a:r>
              <a:rPr lang="es-ES" dirty="0">
                <a:latin typeface="Calibri Light" panose="020F0302020204030204" pitchFamily="34" charset="0"/>
              </a:rPr>
              <a:t> </a:t>
            </a:r>
            <a:endParaRPr lang="en-US" dirty="0"/>
          </a:p>
        </p:txBody>
      </p:sp>
      <p:pic>
        <p:nvPicPr>
          <p:cNvPr id="2" name="Imagen 1"/>
          <p:cNvPicPr>
            <a:picLocks noChangeAspect="1"/>
          </p:cNvPicPr>
          <p:nvPr/>
        </p:nvPicPr>
        <p:blipFill>
          <a:blip r:embed="rId3"/>
          <a:stretch>
            <a:fillRect/>
          </a:stretch>
        </p:blipFill>
        <p:spPr>
          <a:xfrm>
            <a:off x="-1" y="73002"/>
            <a:ext cx="5060201" cy="3379881"/>
          </a:xfrm>
          <a:prstGeom prst="rect">
            <a:avLst/>
          </a:prstGeom>
        </p:spPr>
      </p:pic>
      <p:pic>
        <p:nvPicPr>
          <p:cNvPr id="3" name="Imagen 2"/>
          <p:cNvPicPr>
            <a:picLocks noChangeAspect="1"/>
          </p:cNvPicPr>
          <p:nvPr/>
        </p:nvPicPr>
        <p:blipFill>
          <a:blip r:embed="rId4"/>
          <a:stretch>
            <a:fillRect/>
          </a:stretch>
        </p:blipFill>
        <p:spPr>
          <a:xfrm>
            <a:off x="3460609" y="3248168"/>
            <a:ext cx="5394700" cy="3732662"/>
          </a:xfrm>
          <a:prstGeom prst="rect">
            <a:avLst/>
          </a:prstGeom>
        </p:spPr>
      </p:pic>
    </p:spTree>
    <p:extLst>
      <p:ext uri="{BB962C8B-B14F-4D97-AF65-F5344CB8AC3E}">
        <p14:creationId xmlns:p14="http://schemas.microsoft.com/office/powerpoint/2010/main" val="523758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112292" y="6132984"/>
            <a:ext cx="7130956" cy="523220"/>
          </a:xfrm>
          <a:prstGeom prst="rect">
            <a:avLst/>
          </a:prstGeom>
        </p:spPr>
        <p:txBody>
          <a:bodyPr wrap="square">
            <a:spAutoFit/>
          </a:bodyPr>
          <a:lstStyle/>
          <a:p>
            <a:r>
              <a:rPr lang="en-US" b="1" dirty="0">
                <a:latin typeface="Calibri Light" panose="020F0302020204030204" pitchFamily="34" charset="0"/>
              </a:rPr>
              <a:t>Introduction to RL by David Silver </a:t>
            </a:r>
            <a:r>
              <a:rPr lang="es-ES" dirty="0">
                <a:latin typeface="Calibri Light" panose="020F0302020204030204" pitchFamily="34" charset="0"/>
                <a:hlinkClick r:id="rId2"/>
              </a:rPr>
              <a:t>http://www0.cs.ucl.ac.uk/staff/d.silver/web/Teaching_files/intro_RL.pdf</a:t>
            </a:r>
            <a:r>
              <a:rPr lang="es-ES" dirty="0">
                <a:latin typeface="Calibri Light" panose="020F0302020204030204" pitchFamily="34" charset="0"/>
              </a:rPr>
              <a:t> </a:t>
            </a:r>
            <a:endParaRPr lang="en-US" dirty="0"/>
          </a:p>
        </p:txBody>
      </p:sp>
      <p:pic>
        <p:nvPicPr>
          <p:cNvPr id="2" name="Imagen 1"/>
          <p:cNvPicPr>
            <a:picLocks noChangeAspect="1"/>
          </p:cNvPicPr>
          <p:nvPr/>
        </p:nvPicPr>
        <p:blipFill>
          <a:blip r:embed="rId3"/>
          <a:stretch>
            <a:fillRect/>
          </a:stretch>
        </p:blipFill>
        <p:spPr>
          <a:xfrm>
            <a:off x="0" y="109765"/>
            <a:ext cx="8830101" cy="5936129"/>
          </a:xfrm>
          <a:prstGeom prst="rect">
            <a:avLst/>
          </a:prstGeom>
        </p:spPr>
      </p:pic>
    </p:spTree>
    <p:extLst>
      <p:ext uri="{BB962C8B-B14F-4D97-AF65-F5344CB8AC3E}">
        <p14:creationId xmlns:p14="http://schemas.microsoft.com/office/powerpoint/2010/main" val="3549771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0" y="0"/>
            <a:ext cx="9144000" cy="908720"/>
          </a:xfrm>
          <a:prstGeom prst="rect">
            <a:avLst/>
          </a:prstGeom>
          <a:solidFill>
            <a:srgbClr val="3630B2"/>
          </a:solidFill>
          <a:ln>
            <a:noFill/>
          </a:ln>
        </p:spPr>
        <p:txBody>
          <a:bodyPr spcFirstLastPara="1" wrap="square" lIns="91425" tIns="45700" rIns="91425" bIns="45700" anchor="ctr" anchorCtr="0">
            <a:noAutofit/>
          </a:bodyPr>
          <a:lstStyle/>
          <a:p>
            <a:pPr marL="176213" lvl="0"/>
            <a:r>
              <a:rPr lang="en-US" b="1" dirty="0">
                <a:solidFill>
                  <a:schemeClr val="lt1"/>
                </a:solidFill>
              </a:rPr>
              <a:t>Deep Reinforcement Learning</a:t>
            </a:r>
            <a:br>
              <a:rPr lang="en-US" b="1" dirty="0">
                <a:solidFill>
                  <a:schemeClr val="lt1"/>
                </a:solidFill>
              </a:rPr>
            </a:br>
            <a:r>
              <a:rPr lang="en-US" sz="2000" b="1" i="1" dirty="0"/>
              <a:t>A short Introduction</a:t>
            </a:r>
            <a:endParaRPr sz="2800" b="1" i="0" u="none" strike="noStrike" cap="none" dirty="0">
              <a:solidFill>
                <a:srgbClr val="FFFFFF"/>
              </a:solidFill>
              <a:latin typeface="Calibri"/>
              <a:ea typeface="Calibri"/>
              <a:cs typeface="Calibri"/>
              <a:sym typeface="Calibri"/>
            </a:endParaRPr>
          </a:p>
        </p:txBody>
      </p:sp>
      <p:sp>
        <p:nvSpPr>
          <p:cNvPr id="3" name="CuadroTexto 2"/>
          <p:cNvSpPr txBox="1"/>
          <p:nvPr/>
        </p:nvSpPr>
        <p:spPr>
          <a:xfrm>
            <a:off x="382138" y="1050877"/>
            <a:ext cx="8447964" cy="6986528"/>
          </a:xfrm>
          <a:prstGeom prst="rect">
            <a:avLst/>
          </a:prstGeom>
          <a:noFill/>
        </p:spPr>
        <p:txBody>
          <a:bodyPr wrap="square" rtlCol="0">
            <a:spAutoFit/>
          </a:bodyPr>
          <a:lstStyle/>
          <a:p>
            <a:r>
              <a:rPr lang="en-US" sz="2400" dirty="0" smtClean="0">
                <a:latin typeface="Calibri Light" panose="020F0302020204030204" pitchFamily="34" charset="0"/>
              </a:rPr>
              <a:t>This is a Short Intro to DRL using (copy &amp; paste) the following references:</a:t>
            </a:r>
          </a:p>
          <a:p>
            <a:endParaRPr lang="es-ES" sz="2800" dirty="0">
              <a:latin typeface="Calibri Light" panose="020F0302020204030204" pitchFamily="34" charset="0"/>
            </a:endParaRPr>
          </a:p>
          <a:p>
            <a:pPr marL="457200" indent="-457200">
              <a:buFont typeface="Arial" panose="020B0604020202020204" pitchFamily="34" charset="0"/>
              <a:buChar char="•"/>
            </a:pPr>
            <a:r>
              <a:rPr lang="en-US" sz="2000" b="1" dirty="0" smtClean="0">
                <a:latin typeface="Calibri Light" panose="020F0302020204030204" pitchFamily="34" charset="0"/>
              </a:rPr>
              <a:t>Introduction to RL by </a:t>
            </a:r>
            <a:r>
              <a:rPr lang="en-US" sz="2000" b="1" dirty="0">
                <a:latin typeface="Calibri Light" panose="020F0302020204030204" pitchFamily="34" charset="0"/>
              </a:rPr>
              <a:t>David </a:t>
            </a:r>
            <a:r>
              <a:rPr lang="en-US" sz="2000" b="1" dirty="0" smtClean="0">
                <a:latin typeface="Calibri Light" panose="020F0302020204030204" pitchFamily="34" charset="0"/>
              </a:rPr>
              <a:t>Silver </a:t>
            </a:r>
            <a:r>
              <a:rPr lang="es-ES" sz="2000" dirty="0" smtClean="0">
                <a:latin typeface="Calibri Light" panose="020F0302020204030204" pitchFamily="34" charset="0"/>
                <a:hlinkClick r:id="rId3"/>
              </a:rPr>
              <a:t>http</a:t>
            </a:r>
            <a:r>
              <a:rPr lang="es-ES" sz="2000" dirty="0">
                <a:latin typeface="Calibri Light" panose="020F0302020204030204" pitchFamily="34" charset="0"/>
                <a:hlinkClick r:id="rId3"/>
              </a:rPr>
              <a:t>://</a:t>
            </a:r>
            <a:r>
              <a:rPr lang="es-ES" sz="2000" dirty="0" smtClean="0">
                <a:latin typeface="Calibri Light" panose="020F0302020204030204" pitchFamily="34" charset="0"/>
                <a:hlinkClick r:id="rId3"/>
              </a:rPr>
              <a:t>www0.cs.ucl.ac.uk/staff/d.silver/web/Teaching_files/intro_RL.pdf</a:t>
            </a:r>
            <a:r>
              <a:rPr lang="es-ES" sz="2000" dirty="0" smtClean="0">
                <a:latin typeface="Calibri Light" panose="020F0302020204030204" pitchFamily="34" charset="0"/>
              </a:rPr>
              <a:t>  </a:t>
            </a:r>
            <a:r>
              <a:rPr lang="es-ES" sz="2000" dirty="0" smtClean="0">
                <a:latin typeface="Calibri Light" panose="020F0302020204030204" pitchFamily="34" charset="0"/>
                <a:hlinkClick r:id="rId4"/>
              </a:rPr>
              <a:t>https</a:t>
            </a:r>
            <a:r>
              <a:rPr lang="es-ES" sz="2000" dirty="0">
                <a:latin typeface="Calibri Light" panose="020F0302020204030204" pitchFamily="34" charset="0"/>
                <a:hlinkClick r:id="rId4"/>
              </a:rPr>
              <a:t>://</a:t>
            </a:r>
            <a:r>
              <a:rPr lang="es-ES" sz="2000" dirty="0" smtClean="0">
                <a:latin typeface="Calibri Light" panose="020F0302020204030204" pitchFamily="34" charset="0"/>
                <a:hlinkClick r:id="rId4"/>
              </a:rPr>
              <a:t>www.youtube.com/watch?v=2pWv7GOvuf0&amp;list=PL7-jPKtc4r78-wCZcQn5IqyuWhBZ8fOxT</a:t>
            </a:r>
            <a:r>
              <a:rPr lang="es-ES" sz="2000" dirty="0" smtClean="0">
                <a:latin typeface="Calibri Light" panose="020F0302020204030204" pitchFamily="34" charset="0"/>
              </a:rPr>
              <a:t> </a:t>
            </a:r>
          </a:p>
          <a:p>
            <a:endParaRPr lang="es-ES" sz="2000" dirty="0">
              <a:latin typeface="Calibri Light" panose="020F0302020204030204" pitchFamily="34" charset="0"/>
            </a:endParaRPr>
          </a:p>
          <a:p>
            <a:pPr marL="393700" indent="-342900">
              <a:buFont typeface="Arial" panose="020B0604020202020204" pitchFamily="34" charset="0"/>
              <a:buChar char="•"/>
            </a:pPr>
            <a:r>
              <a:rPr lang="en-US" sz="2000" b="1" dirty="0">
                <a:latin typeface="Calibri Light" panose="020F0302020204030204" pitchFamily="34" charset="0"/>
              </a:rPr>
              <a:t>Lex </a:t>
            </a:r>
            <a:r>
              <a:rPr lang="en-US" sz="2000" b="1" dirty="0" err="1">
                <a:latin typeface="Calibri Light" panose="020F0302020204030204" pitchFamily="34" charset="0"/>
              </a:rPr>
              <a:t>Fridman</a:t>
            </a:r>
            <a:r>
              <a:rPr lang="en-US" sz="2000" b="1" dirty="0">
                <a:latin typeface="Calibri Light" panose="020F0302020204030204" pitchFamily="34" charset="0"/>
              </a:rPr>
              <a:t>. MIT 6.S094: Deep Reinforcement Learning </a:t>
            </a:r>
            <a:r>
              <a:rPr lang="es-ES" sz="2000" dirty="0">
                <a:latin typeface="Calibri Light" panose="020F0302020204030204" pitchFamily="34" charset="0"/>
                <a:hlinkClick r:id="rId5"/>
              </a:rPr>
              <a:t>https://www.youtube.com/watch?v=MQ6pP65o7OM</a:t>
            </a:r>
            <a:r>
              <a:rPr lang="es-ES" sz="2000" dirty="0">
                <a:latin typeface="Calibri Light" panose="020F0302020204030204" pitchFamily="34" charset="0"/>
              </a:rPr>
              <a:t> </a:t>
            </a:r>
            <a:endParaRPr lang="es-ES" sz="2000" dirty="0" smtClean="0">
              <a:latin typeface="Calibri Light" panose="020F0302020204030204" pitchFamily="34" charset="0"/>
            </a:endParaRPr>
          </a:p>
          <a:p>
            <a:pPr marL="393700" indent="-342900">
              <a:buFont typeface="Arial" panose="020B0604020202020204" pitchFamily="34" charset="0"/>
              <a:buChar char="•"/>
            </a:pPr>
            <a:endParaRPr lang="es-ES" sz="2000" dirty="0" smtClean="0">
              <a:latin typeface="Calibri Light" panose="020F0302020204030204" pitchFamily="34" charset="0"/>
            </a:endParaRPr>
          </a:p>
          <a:p>
            <a:pPr marL="393700" indent="-342900">
              <a:buFont typeface="Arial" panose="020B0604020202020204" pitchFamily="34" charset="0"/>
              <a:buChar char="•"/>
            </a:pPr>
            <a:r>
              <a:rPr lang="en-US" sz="2000" b="1" dirty="0" err="1">
                <a:latin typeface="Calibri Light" panose="020F0302020204030204" pitchFamily="34" charset="0"/>
              </a:rPr>
              <a:t>Harini</a:t>
            </a:r>
            <a:r>
              <a:rPr lang="en-US" sz="2000" b="1" dirty="0">
                <a:latin typeface="Calibri Light" panose="020F0302020204030204" pitchFamily="34" charset="0"/>
              </a:rPr>
              <a:t> </a:t>
            </a:r>
            <a:r>
              <a:rPr lang="en-US" sz="2000" b="1" dirty="0" err="1" smtClean="0">
                <a:latin typeface="Calibri Light" panose="020F0302020204030204" pitchFamily="34" charset="0"/>
              </a:rPr>
              <a:t>Suresh.MIT</a:t>
            </a:r>
            <a:r>
              <a:rPr lang="en-US" sz="2000" b="1" dirty="0" smtClean="0">
                <a:latin typeface="Calibri Light" panose="020F0302020204030204" pitchFamily="34" charset="0"/>
              </a:rPr>
              <a:t> </a:t>
            </a:r>
            <a:r>
              <a:rPr lang="en-US" sz="2000" b="1" dirty="0">
                <a:latin typeface="Calibri Light" panose="020F0302020204030204" pitchFamily="34" charset="0"/>
              </a:rPr>
              <a:t>6.S191 Lecture 6: Deep Reinforcement </a:t>
            </a:r>
            <a:r>
              <a:rPr lang="en-US" sz="2000" b="1" dirty="0" smtClean="0">
                <a:latin typeface="Calibri Light" panose="020F0302020204030204" pitchFamily="34" charset="0"/>
              </a:rPr>
              <a:t>Learning </a:t>
            </a:r>
            <a:r>
              <a:rPr lang="en-US" sz="2000" dirty="0" smtClean="0">
                <a:latin typeface="Calibri Light" panose="020F0302020204030204" pitchFamily="34" charset="0"/>
                <a:hlinkClick r:id="rId6"/>
              </a:rPr>
              <a:t>https</a:t>
            </a:r>
            <a:r>
              <a:rPr lang="en-US" sz="2000" dirty="0">
                <a:latin typeface="Calibri Light" panose="020F0302020204030204" pitchFamily="34" charset="0"/>
                <a:hlinkClick r:id="rId6"/>
              </a:rPr>
              <a:t>://</a:t>
            </a:r>
            <a:r>
              <a:rPr lang="en-US" sz="2000" dirty="0" smtClean="0">
                <a:latin typeface="Calibri Light" panose="020F0302020204030204" pitchFamily="34" charset="0"/>
                <a:hlinkClick r:id="rId6"/>
              </a:rPr>
              <a:t>www.youtube.com/watch?v=xWe58WGWmlk&amp;t=362s</a:t>
            </a:r>
            <a:r>
              <a:rPr lang="en-US" sz="2000" dirty="0" smtClean="0">
                <a:latin typeface="Calibri Light" panose="020F0302020204030204" pitchFamily="34" charset="0"/>
              </a:rPr>
              <a:t> </a:t>
            </a:r>
            <a:endParaRPr lang="es-ES" sz="2000" dirty="0">
              <a:latin typeface="Calibri Light" panose="020F0302020204030204" pitchFamily="34" charset="0"/>
            </a:endParaRPr>
          </a:p>
          <a:p>
            <a:pPr marL="457200" indent="-457200">
              <a:buFont typeface="Arial" panose="020B0604020202020204" pitchFamily="34" charset="0"/>
              <a:buChar char="•"/>
            </a:pPr>
            <a:endParaRPr lang="es-ES" sz="2000" b="1" dirty="0" smtClean="0">
              <a:latin typeface="Calibri Light" panose="020F0302020204030204" pitchFamily="34" charset="0"/>
            </a:endParaRPr>
          </a:p>
          <a:p>
            <a:pPr marL="457200" indent="-457200">
              <a:buFont typeface="Arial" panose="020B0604020202020204" pitchFamily="34" charset="0"/>
              <a:buChar char="•"/>
            </a:pPr>
            <a:r>
              <a:rPr lang="es-ES" sz="2000" b="1" dirty="0" err="1">
                <a:latin typeface="Calibri Light" panose="020F0302020204030204" pitchFamily="34" charset="0"/>
              </a:rPr>
              <a:t>Fei</a:t>
            </a:r>
            <a:r>
              <a:rPr lang="es-ES" sz="2000" b="1" dirty="0">
                <a:latin typeface="Calibri Light" panose="020F0302020204030204" pitchFamily="34" charset="0"/>
              </a:rPr>
              <a:t> </a:t>
            </a:r>
            <a:r>
              <a:rPr lang="es-ES" sz="2000" b="1" dirty="0" err="1">
                <a:latin typeface="Calibri Light" panose="020F0302020204030204" pitchFamily="34" charset="0"/>
              </a:rPr>
              <a:t>Fei</a:t>
            </a:r>
            <a:r>
              <a:rPr lang="es-ES" sz="2000" b="1" dirty="0">
                <a:latin typeface="Calibri Light" panose="020F0302020204030204" pitchFamily="34" charset="0"/>
              </a:rPr>
              <a:t> Li &amp; Justin Johnson &amp; Serena Young </a:t>
            </a:r>
            <a:r>
              <a:rPr lang="en-US" sz="2000" b="1" dirty="0">
                <a:latin typeface="Calibri Light" panose="020F0302020204030204" pitchFamily="34" charset="0"/>
              </a:rPr>
              <a:t>Lecture </a:t>
            </a:r>
            <a:r>
              <a:rPr lang="en-US" sz="2000" b="1" dirty="0">
                <a:latin typeface="Calibri Light" panose="020F0302020204030204" pitchFamily="34" charset="0"/>
              </a:rPr>
              <a:t>14 | Deep Reinforcement </a:t>
            </a:r>
            <a:r>
              <a:rPr lang="en-US" sz="2000" b="1" dirty="0">
                <a:latin typeface="Calibri Light" panose="020F0302020204030204" pitchFamily="34" charset="0"/>
              </a:rPr>
              <a:t>Learning (Stanford </a:t>
            </a:r>
            <a:r>
              <a:rPr lang="en-US" sz="2000" b="1" dirty="0" err="1">
                <a:latin typeface="Calibri Light" panose="020F0302020204030204" pitchFamily="34" charset="0"/>
              </a:rPr>
              <a:t>Univ</a:t>
            </a:r>
            <a:r>
              <a:rPr lang="en-US" sz="2000" b="1" dirty="0">
                <a:latin typeface="Calibri Light" panose="020F0302020204030204" pitchFamily="34" charset="0"/>
              </a:rPr>
              <a:t>) </a:t>
            </a:r>
            <a:r>
              <a:rPr lang="es-ES" sz="2000" b="1" dirty="0">
                <a:latin typeface="Calibri Light" panose="020F0302020204030204" pitchFamily="34" charset="0"/>
                <a:hlinkClick r:id="rId7"/>
              </a:rPr>
              <a:t>https</a:t>
            </a:r>
            <a:r>
              <a:rPr lang="es-ES" sz="2000" b="1" dirty="0">
                <a:latin typeface="Calibri Light" panose="020F0302020204030204" pitchFamily="34" charset="0"/>
                <a:hlinkClick r:id="rId7"/>
              </a:rPr>
              <a:t>://www.youtube.com/watch?v=lvoHnicueoE</a:t>
            </a:r>
            <a:endParaRPr lang="es-ES" sz="2000" b="1" dirty="0">
              <a:latin typeface="Calibri Light" panose="020F0302020204030204" pitchFamily="34" charset="0"/>
            </a:endParaRPr>
          </a:p>
          <a:p>
            <a:pPr marL="457200" indent="-457200">
              <a:buFont typeface="Arial" panose="020B0604020202020204" pitchFamily="34" charset="0"/>
              <a:buChar char="•"/>
            </a:pPr>
            <a:endParaRPr lang="es-ES" sz="2800" dirty="0" smtClean="0">
              <a:latin typeface="Calibri Light" panose="020F0302020204030204" pitchFamily="34" charset="0"/>
            </a:endParaRPr>
          </a:p>
          <a:p>
            <a:pPr marL="457200" indent="-457200">
              <a:buFont typeface="Arial" panose="020B0604020202020204" pitchFamily="34" charset="0"/>
              <a:buChar char="•"/>
            </a:pPr>
            <a:endParaRPr lang="en-US" sz="2800" dirty="0" smtClean="0">
              <a:latin typeface="Calibri Light" panose="020F0302020204030204" pitchFamily="34" charset="0"/>
            </a:endParaRPr>
          </a:p>
          <a:p>
            <a:endParaRPr lang="es-ES" dirty="0"/>
          </a:p>
          <a:p>
            <a:endParaRPr lang="es-ES" dirty="0" smtClean="0"/>
          </a:p>
          <a:p>
            <a:endParaRPr lang="es-ES" dirty="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112292" y="6132984"/>
            <a:ext cx="7130956" cy="523220"/>
          </a:xfrm>
          <a:prstGeom prst="rect">
            <a:avLst/>
          </a:prstGeom>
        </p:spPr>
        <p:txBody>
          <a:bodyPr wrap="square">
            <a:spAutoFit/>
          </a:bodyPr>
          <a:lstStyle/>
          <a:p>
            <a:r>
              <a:rPr lang="en-US" b="1" dirty="0">
                <a:latin typeface="Calibri Light" panose="020F0302020204030204" pitchFamily="34" charset="0"/>
              </a:rPr>
              <a:t>Introduction to RL by David Silver </a:t>
            </a:r>
            <a:r>
              <a:rPr lang="es-ES" dirty="0">
                <a:latin typeface="Calibri Light" panose="020F0302020204030204" pitchFamily="34" charset="0"/>
                <a:hlinkClick r:id="rId2"/>
              </a:rPr>
              <a:t>http://www0.cs.ucl.ac.uk/staff/d.silver/web/Teaching_files/intro_RL.pdf</a:t>
            </a:r>
            <a:r>
              <a:rPr lang="es-ES" dirty="0">
                <a:latin typeface="Calibri Light" panose="020F0302020204030204" pitchFamily="34" charset="0"/>
              </a:rPr>
              <a:t> </a:t>
            </a:r>
            <a:endParaRPr lang="en-US" dirty="0"/>
          </a:p>
        </p:txBody>
      </p:sp>
      <p:pic>
        <p:nvPicPr>
          <p:cNvPr id="2" name="Imagen 1"/>
          <p:cNvPicPr>
            <a:picLocks noChangeAspect="1"/>
          </p:cNvPicPr>
          <p:nvPr/>
        </p:nvPicPr>
        <p:blipFill>
          <a:blip r:embed="rId3"/>
          <a:stretch>
            <a:fillRect/>
          </a:stretch>
        </p:blipFill>
        <p:spPr>
          <a:xfrm>
            <a:off x="0" y="0"/>
            <a:ext cx="9144000" cy="6080806"/>
          </a:xfrm>
          <a:prstGeom prst="rect">
            <a:avLst/>
          </a:prstGeom>
        </p:spPr>
      </p:pic>
    </p:spTree>
    <p:extLst>
      <p:ext uri="{BB962C8B-B14F-4D97-AF65-F5344CB8AC3E}">
        <p14:creationId xmlns:p14="http://schemas.microsoft.com/office/powerpoint/2010/main" val="30834128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body" idx="1"/>
          </p:nvPr>
        </p:nvSpPr>
        <p:spPr>
          <a:xfrm>
            <a:off x="457200" y="1600200"/>
            <a:ext cx="8229600" cy="4525963"/>
          </a:xfrm>
          <a:prstGeom prst="rect">
            <a:avLst/>
          </a:prstGeom>
          <a:noFill/>
          <a:ln>
            <a:noFill/>
          </a:ln>
        </p:spPr>
        <p:txBody>
          <a:bodyPr spcFirstLastPara="1" wrap="square" lIns="90000" tIns="46800" rIns="90000" bIns="46800" anchor="t" anchorCtr="0">
            <a:noAutofit/>
          </a:bodyPr>
          <a:lstStyle/>
          <a:p>
            <a:pPr marL="341313" marR="0" lvl="0" indent="-341313" algn="l" rtl="0">
              <a:spcBef>
                <a:spcPts val="0"/>
              </a:spcBef>
              <a:spcAft>
                <a:spcPts val="0"/>
              </a:spcAft>
              <a:buClr>
                <a:srgbClr val="000000"/>
              </a:buClr>
              <a:buSzPts val="3200"/>
              <a:buFont typeface="Arial"/>
              <a:buChar char="•"/>
            </a:pPr>
            <a:r>
              <a:rPr lang="en-US" sz="3200" b="0" i="0" u="none" strike="noStrike" cap="none">
                <a:solidFill>
                  <a:srgbClr val="000000"/>
                </a:solidFill>
                <a:latin typeface="Arial"/>
                <a:ea typeface="Arial"/>
                <a:cs typeface="Arial"/>
                <a:sym typeface="Arial"/>
              </a:rPr>
              <a:t>The single agent problem. Model known</a:t>
            </a:r>
            <a:endParaRPr/>
          </a:p>
          <a:p>
            <a:pPr marL="341313" marR="0" lvl="0" indent="-341313" algn="l" rtl="0">
              <a:spcBef>
                <a:spcPts val="800"/>
              </a:spcBef>
              <a:spcAft>
                <a:spcPts val="0"/>
              </a:spcAft>
              <a:buClr>
                <a:srgbClr val="000000"/>
              </a:buClr>
              <a:buSzPts val="3200"/>
              <a:buFont typeface="Arial"/>
              <a:buChar char="•"/>
            </a:pPr>
            <a:r>
              <a:rPr lang="en-US" sz="3200" b="0" i="0" u="none" strike="noStrike" cap="none">
                <a:solidFill>
                  <a:srgbClr val="000000"/>
                </a:solidFill>
                <a:latin typeface="Arial"/>
                <a:ea typeface="Arial"/>
                <a:cs typeface="Arial"/>
                <a:sym typeface="Arial"/>
              </a:rPr>
              <a:t>The single agent problem. Model unknown</a:t>
            </a:r>
            <a:endParaRPr/>
          </a:p>
          <a:p>
            <a:pPr marL="341313" marR="0" lvl="0" indent="-341313" algn="l" rtl="0">
              <a:spcBef>
                <a:spcPts val="800"/>
              </a:spcBef>
              <a:spcAft>
                <a:spcPts val="0"/>
              </a:spcAft>
              <a:buClr>
                <a:srgbClr val="000000"/>
              </a:buClr>
              <a:buSzPts val="3200"/>
              <a:buFont typeface="Arial"/>
              <a:buChar char="•"/>
            </a:pPr>
            <a:r>
              <a:rPr lang="en-US" sz="3200" b="0" i="0" u="none" strike="noStrike" cap="none">
                <a:solidFill>
                  <a:srgbClr val="000000"/>
                </a:solidFill>
                <a:latin typeface="Arial"/>
                <a:ea typeface="Arial"/>
                <a:cs typeface="Arial"/>
                <a:sym typeface="Arial"/>
              </a:rPr>
              <a:t>The multi agent problem. Game Theory</a:t>
            </a:r>
            <a:endParaRPr/>
          </a:p>
          <a:p>
            <a:pPr marL="341313" marR="0" lvl="0" indent="-341313" algn="l" rtl="0">
              <a:spcBef>
                <a:spcPts val="800"/>
              </a:spcBef>
              <a:spcAft>
                <a:spcPts val="0"/>
              </a:spcAft>
              <a:buClr>
                <a:srgbClr val="000000"/>
              </a:buClr>
              <a:buSzPts val="3200"/>
              <a:buFont typeface="Arial"/>
              <a:buChar char="•"/>
            </a:pPr>
            <a:r>
              <a:rPr lang="en-US" sz="3200" b="0" i="0" u="none" strike="noStrike" cap="none">
                <a:solidFill>
                  <a:srgbClr val="000000"/>
                </a:solidFill>
                <a:latin typeface="Arial"/>
                <a:ea typeface="Arial"/>
                <a:cs typeface="Arial"/>
                <a:sym typeface="Arial"/>
              </a:rPr>
              <a:t>Learning in multi agent scenarios</a:t>
            </a:r>
            <a:endParaRPr sz="3200" b="0" i="0" u="none" strike="noStrike" cap="none">
              <a:solidFill>
                <a:srgbClr val="000000"/>
              </a:solidFill>
              <a:latin typeface="Arial"/>
              <a:ea typeface="Arial"/>
              <a:cs typeface="Arial"/>
              <a:sym typeface="Arial"/>
            </a:endParaRPr>
          </a:p>
        </p:txBody>
      </p:sp>
      <p:sp>
        <p:nvSpPr>
          <p:cNvPr id="507" name="Shape 507"/>
          <p:cNvSpPr txBox="1"/>
          <p:nvPr/>
        </p:nvSpPr>
        <p:spPr>
          <a:xfrm>
            <a:off x="293427" y="180834"/>
            <a:ext cx="8229600" cy="676672"/>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560"/>
              </a:spcBef>
              <a:spcAft>
                <a:spcPts val="0"/>
              </a:spcAft>
              <a:buClr>
                <a:srgbClr val="000000"/>
              </a:buClr>
              <a:buSzPts val="2800"/>
              <a:buFont typeface="Arial"/>
              <a:buNone/>
            </a:pPr>
            <a:r>
              <a:rPr lang="en-US" sz="3200" b="1" i="0" u="none" strike="noStrike" cap="none">
                <a:solidFill>
                  <a:srgbClr val="0070C0"/>
                </a:solidFill>
                <a:latin typeface="Calibri"/>
                <a:ea typeface="Calibri"/>
                <a:cs typeface="Calibri"/>
                <a:sym typeface="Calibri"/>
              </a:rPr>
              <a:t>From simple to complex scenarios</a:t>
            </a:r>
            <a:endParaRPr sz="3200" b="0" i="0" u="none" strike="noStrike" cap="none">
              <a:solidFill>
                <a:srgbClr val="0070C0"/>
              </a:solidFill>
              <a:latin typeface="Calibri"/>
              <a:ea typeface="Calibri"/>
              <a:cs typeface="Calibri"/>
              <a:sym typeface="Calibri"/>
            </a:endParaRPr>
          </a:p>
          <a:p>
            <a:pPr marL="50800" marR="0" lvl="0" indent="0" algn="l" rtl="0">
              <a:lnSpc>
                <a:spcPct val="100000"/>
              </a:lnSpc>
              <a:spcBef>
                <a:spcPts val="560"/>
              </a:spcBef>
              <a:spcAft>
                <a:spcPts val="0"/>
              </a:spcAft>
              <a:buClr>
                <a:srgbClr val="000000"/>
              </a:buClr>
              <a:buSzPts val="2800"/>
              <a:buFont typeface="Arial"/>
              <a:buNone/>
            </a:pPr>
            <a:endParaRPr sz="3200" b="0" i="0" u="none" strike="noStrike" cap="none">
              <a:solidFill>
                <a:srgbClr val="0070C0"/>
              </a:solidFill>
              <a:latin typeface="Calibri"/>
              <a:ea typeface="Calibri"/>
              <a:cs typeface="Calibri"/>
              <a:sym typeface="Calibri"/>
            </a:endParaRPr>
          </a:p>
        </p:txBody>
      </p:sp>
      <p:cxnSp>
        <p:nvCxnSpPr>
          <p:cNvPr id="508" name="Shape 508"/>
          <p:cNvCxnSpPr/>
          <p:nvPr/>
        </p:nvCxnSpPr>
        <p:spPr>
          <a:xfrm>
            <a:off x="450376" y="982639"/>
            <a:ext cx="7997588"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4147492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p>
            <a:pPr marL="0" marR="0" lvl="0" indent="0" algn="ctr" rtl="0">
              <a:spcBef>
                <a:spcPts val="0"/>
              </a:spcBef>
              <a:spcAft>
                <a:spcPts val="0"/>
              </a:spcAft>
              <a:buClr>
                <a:srgbClr val="000000"/>
              </a:buClr>
              <a:buSzPts val="4400"/>
              <a:buFont typeface="Times New Roman"/>
              <a:buNone/>
            </a:pPr>
            <a:r>
              <a:rPr lang="en-US" sz="4400" b="0" i="0" u="none" strike="noStrike" cap="none">
                <a:solidFill>
                  <a:srgbClr val="000000"/>
                </a:solidFill>
                <a:latin typeface="Arial"/>
                <a:ea typeface="Arial"/>
                <a:cs typeface="Arial"/>
                <a:sym typeface="Arial"/>
              </a:rPr>
              <a:t>Types of games environments</a:t>
            </a:r>
            <a:endParaRPr/>
          </a:p>
        </p:txBody>
      </p:sp>
      <p:pic>
        <p:nvPicPr>
          <p:cNvPr id="533" name="Shape 533"/>
          <p:cNvPicPr preferRelativeResize="0"/>
          <p:nvPr/>
        </p:nvPicPr>
        <p:blipFill rotWithShape="1">
          <a:blip r:embed="rId3">
            <a:alphaModFix/>
          </a:blip>
          <a:srcRect/>
          <a:stretch/>
        </p:blipFill>
        <p:spPr>
          <a:xfrm>
            <a:off x="470848" y="1827900"/>
            <a:ext cx="8229600" cy="3768725"/>
          </a:xfrm>
          <a:prstGeom prst="rect">
            <a:avLst/>
          </a:prstGeom>
          <a:noFill/>
          <a:ln>
            <a:noFill/>
          </a:ln>
        </p:spPr>
      </p:pic>
    </p:spTree>
    <p:extLst>
      <p:ext uri="{BB962C8B-B14F-4D97-AF65-F5344CB8AC3E}">
        <p14:creationId xmlns:p14="http://schemas.microsoft.com/office/powerpoint/2010/main" val="38649510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Shape 538"/>
          <p:cNvPicPr preferRelativeResize="0"/>
          <p:nvPr/>
        </p:nvPicPr>
        <p:blipFill rotWithShape="1">
          <a:blip r:embed="rId3">
            <a:alphaModFix/>
          </a:blip>
          <a:srcRect/>
          <a:stretch/>
        </p:blipFill>
        <p:spPr>
          <a:xfrm>
            <a:off x="1187450" y="1600200"/>
            <a:ext cx="7272338" cy="4525963"/>
          </a:xfrm>
          <a:prstGeom prst="rect">
            <a:avLst/>
          </a:prstGeom>
          <a:noFill/>
          <a:ln>
            <a:noFill/>
          </a:ln>
        </p:spPr>
      </p:pic>
    </p:spTree>
    <p:extLst>
      <p:ext uri="{BB962C8B-B14F-4D97-AF65-F5344CB8AC3E}">
        <p14:creationId xmlns:p14="http://schemas.microsoft.com/office/powerpoint/2010/main" val="3889692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ctr" anchorCtr="0">
            <a:noAutofit/>
          </a:bodyPr>
          <a:lstStyle/>
          <a:p>
            <a:pPr marL="0" marR="0" lvl="0" indent="0" algn="ctr" rtl="0">
              <a:spcBef>
                <a:spcPts val="0"/>
              </a:spcBef>
              <a:spcAft>
                <a:spcPts val="0"/>
              </a:spcAft>
              <a:buClr>
                <a:srgbClr val="000000"/>
              </a:buClr>
              <a:buSzPts val="4400"/>
              <a:buFont typeface="Times New Roman"/>
              <a:buNone/>
            </a:pPr>
            <a:r>
              <a:rPr lang="en-US" sz="4400" b="0" i="0" u="none" strike="noStrike" cap="none">
                <a:solidFill>
                  <a:srgbClr val="000000"/>
                </a:solidFill>
                <a:latin typeface="Arial"/>
                <a:ea typeface="Arial"/>
                <a:cs typeface="Arial"/>
                <a:sym typeface="Arial"/>
              </a:rPr>
              <a:t>Multi Agent learning. </a:t>
            </a:r>
            <a:endParaRPr/>
          </a:p>
        </p:txBody>
      </p:sp>
      <p:pic>
        <p:nvPicPr>
          <p:cNvPr id="551" name="Shape 551"/>
          <p:cNvPicPr preferRelativeResize="0"/>
          <p:nvPr/>
        </p:nvPicPr>
        <p:blipFill rotWithShape="1">
          <a:blip r:embed="rId3">
            <a:alphaModFix/>
          </a:blip>
          <a:srcRect/>
          <a:stretch/>
        </p:blipFill>
        <p:spPr>
          <a:xfrm>
            <a:off x="457200" y="1993900"/>
            <a:ext cx="4038600" cy="3738563"/>
          </a:xfrm>
          <a:prstGeom prst="rect">
            <a:avLst/>
          </a:prstGeom>
          <a:noFill/>
          <a:ln>
            <a:noFill/>
          </a:ln>
        </p:spPr>
      </p:pic>
      <p:pic>
        <p:nvPicPr>
          <p:cNvPr id="552" name="Shape 552"/>
          <p:cNvPicPr preferRelativeResize="0"/>
          <p:nvPr/>
        </p:nvPicPr>
        <p:blipFill rotWithShape="1">
          <a:blip r:embed="rId4">
            <a:alphaModFix/>
          </a:blip>
          <a:srcRect/>
          <a:stretch/>
        </p:blipFill>
        <p:spPr>
          <a:xfrm>
            <a:off x="4648200" y="2190750"/>
            <a:ext cx="4038600" cy="3344863"/>
          </a:xfrm>
          <a:prstGeom prst="rect">
            <a:avLst/>
          </a:prstGeom>
          <a:noFill/>
          <a:ln>
            <a:noFill/>
          </a:ln>
        </p:spPr>
      </p:pic>
    </p:spTree>
    <p:extLst>
      <p:ext uri="{BB962C8B-B14F-4D97-AF65-F5344CB8AC3E}">
        <p14:creationId xmlns:p14="http://schemas.microsoft.com/office/powerpoint/2010/main" val="22988658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Shape 569"/>
          <p:cNvPicPr preferRelativeResize="0"/>
          <p:nvPr/>
        </p:nvPicPr>
        <p:blipFill rotWithShape="1">
          <a:blip r:embed="rId3">
            <a:alphaModFix/>
          </a:blip>
          <a:srcRect/>
          <a:stretch/>
        </p:blipFill>
        <p:spPr>
          <a:xfrm>
            <a:off x="586662" y="1505674"/>
            <a:ext cx="8681297" cy="4031063"/>
          </a:xfrm>
          <a:prstGeom prst="rect">
            <a:avLst/>
          </a:prstGeom>
          <a:noFill/>
          <a:ln>
            <a:noFill/>
          </a:ln>
        </p:spPr>
      </p:pic>
      <p:sp>
        <p:nvSpPr>
          <p:cNvPr id="2" name="CuadroTexto 1"/>
          <p:cNvSpPr txBox="1"/>
          <p:nvPr/>
        </p:nvSpPr>
        <p:spPr>
          <a:xfrm>
            <a:off x="521127" y="290832"/>
            <a:ext cx="8622873" cy="954107"/>
          </a:xfrm>
          <a:prstGeom prst="rect">
            <a:avLst/>
          </a:prstGeom>
          <a:noFill/>
        </p:spPr>
        <p:txBody>
          <a:bodyPr wrap="none" rtlCol="0">
            <a:spAutoFit/>
          </a:bodyPr>
          <a:lstStyle/>
          <a:p>
            <a:r>
              <a:rPr lang="en-US" sz="2800" b="1" dirty="0" smtClean="0">
                <a:latin typeface="Calibri Light" panose="020F0302020204030204" pitchFamily="34" charset="0"/>
              </a:rPr>
              <a:t>Second Semester MSTC Course on Reinforcement Learning </a:t>
            </a:r>
          </a:p>
          <a:p>
            <a:r>
              <a:rPr lang="en-US" sz="2800" dirty="0" smtClean="0">
                <a:latin typeface="Calibri Light" panose="020F0302020204030204" pitchFamily="34" charset="0"/>
              </a:rPr>
              <a:t>(Prof. Santiago </a:t>
            </a:r>
            <a:r>
              <a:rPr lang="en-US" sz="2800" dirty="0" err="1">
                <a:latin typeface="Calibri Light" panose="020F0302020204030204" pitchFamily="34" charset="0"/>
              </a:rPr>
              <a:t>Z</a:t>
            </a:r>
            <a:r>
              <a:rPr lang="en-US" sz="2800" dirty="0" err="1" smtClean="0">
                <a:latin typeface="Calibri Light" panose="020F0302020204030204" pitchFamily="34" charset="0"/>
              </a:rPr>
              <a:t>azo</a:t>
            </a:r>
            <a:r>
              <a:rPr lang="en-US" sz="2800" dirty="0" smtClean="0">
                <a:latin typeface="Calibri Light" panose="020F0302020204030204" pitchFamily="34" charset="0"/>
              </a:rPr>
              <a:t>)</a:t>
            </a:r>
            <a:endParaRPr lang="en-US" sz="2800" dirty="0">
              <a:latin typeface="Calibri Light" panose="020F0302020204030204" pitchFamily="34" charset="0"/>
            </a:endParaRPr>
          </a:p>
        </p:txBody>
      </p:sp>
      <p:cxnSp>
        <p:nvCxnSpPr>
          <p:cNvPr id="4" name="Conector recto 3"/>
          <p:cNvCxnSpPr/>
          <p:nvPr/>
        </p:nvCxnSpPr>
        <p:spPr>
          <a:xfrm flipV="1">
            <a:off x="5499279" y="4546242"/>
            <a:ext cx="2807595" cy="12879"/>
          </a:xfrm>
          <a:prstGeom prst="line">
            <a:avLst/>
          </a:prstGeom>
          <a:ln w="317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911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3" name="CuadroTexto 2"/>
          <p:cNvSpPr txBox="1"/>
          <p:nvPr/>
        </p:nvSpPr>
        <p:spPr>
          <a:xfrm>
            <a:off x="1187356" y="6073253"/>
            <a:ext cx="8447964" cy="646331"/>
          </a:xfrm>
          <a:prstGeom prst="rect">
            <a:avLst/>
          </a:prstGeom>
          <a:noFill/>
        </p:spPr>
        <p:txBody>
          <a:bodyPr wrap="square" rtlCol="0">
            <a:spAutoFit/>
          </a:bodyPr>
          <a:lstStyle/>
          <a:p>
            <a:pPr marL="50800"/>
            <a:r>
              <a:rPr lang="en-US" sz="1800" b="1" dirty="0" err="1" smtClean="0">
                <a:latin typeface="Calibri Light" panose="020F0302020204030204" pitchFamily="34" charset="0"/>
              </a:rPr>
              <a:t>Harini</a:t>
            </a:r>
            <a:r>
              <a:rPr lang="en-US" sz="1800" b="1" dirty="0" smtClean="0">
                <a:latin typeface="Calibri Light" panose="020F0302020204030204" pitchFamily="34" charset="0"/>
              </a:rPr>
              <a:t> </a:t>
            </a:r>
            <a:r>
              <a:rPr lang="en-US" sz="1800" b="1" dirty="0" err="1" smtClean="0">
                <a:latin typeface="Calibri Light" panose="020F0302020204030204" pitchFamily="34" charset="0"/>
              </a:rPr>
              <a:t>Suresh.MIT</a:t>
            </a:r>
            <a:r>
              <a:rPr lang="en-US" sz="1800" b="1" dirty="0" smtClean="0">
                <a:latin typeface="Calibri Light" panose="020F0302020204030204" pitchFamily="34" charset="0"/>
              </a:rPr>
              <a:t> </a:t>
            </a:r>
            <a:r>
              <a:rPr lang="en-US" sz="1800" b="1" dirty="0">
                <a:latin typeface="Calibri Light" panose="020F0302020204030204" pitchFamily="34" charset="0"/>
              </a:rPr>
              <a:t>6.S191 Lecture 6: Deep Reinforcement </a:t>
            </a:r>
            <a:r>
              <a:rPr lang="en-US" sz="1800" b="1" dirty="0" smtClean="0">
                <a:latin typeface="Calibri Light" panose="020F0302020204030204" pitchFamily="34" charset="0"/>
              </a:rPr>
              <a:t>Learning </a:t>
            </a:r>
            <a:r>
              <a:rPr lang="en-US" sz="1800" dirty="0" smtClean="0">
                <a:latin typeface="Calibri Light" panose="020F0302020204030204" pitchFamily="34" charset="0"/>
                <a:hlinkClick r:id="rId3"/>
              </a:rPr>
              <a:t>https</a:t>
            </a:r>
            <a:r>
              <a:rPr lang="en-US" sz="1800" dirty="0">
                <a:latin typeface="Calibri Light" panose="020F0302020204030204" pitchFamily="34" charset="0"/>
                <a:hlinkClick r:id="rId3"/>
              </a:rPr>
              <a:t>://</a:t>
            </a:r>
            <a:r>
              <a:rPr lang="en-US" sz="1800" dirty="0" smtClean="0">
                <a:latin typeface="Calibri Light" panose="020F0302020204030204" pitchFamily="34" charset="0"/>
                <a:hlinkClick r:id="rId3"/>
              </a:rPr>
              <a:t>www.youtube.com/watch?v=xWe58WGWmlk&amp;t=362s</a:t>
            </a:r>
            <a:r>
              <a:rPr lang="en-US" sz="1800" dirty="0" smtClean="0">
                <a:latin typeface="Calibri Light" panose="020F0302020204030204" pitchFamily="34" charset="0"/>
              </a:rPr>
              <a:t> </a:t>
            </a:r>
            <a:endParaRPr lang="es-ES" sz="2400" dirty="0" smtClean="0">
              <a:latin typeface="Calibri Light" panose="020F0302020204030204" pitchFamily="34" charset="0"/>
            </a:endParaRPr>
          </a:p>
        </p:txBody>
      </p:sp>
      <p:pic>
        <p:nvPicPr>
          <p:cNvPr id="5" name="Imagen 4"/>
          <p:cNvPicPr>
            <a:picLocks noChangeAspect="1"/>
          </p:cNvPicPr>
          <p:nvPr/>
        </p:nvPicPr>
        <p:blipFill>
          <a:blip r:embed="rId4"/>
          <a:stretch>
            <a:fillRect/>
          </a:stretch>
        </p:blipFill>
        <p:spPr>
          <a:xfrm>
            <a:off x="0" y="634681"/>
            <a:ext cx="9144000" cy="5178821"/>
          </a:xfrm>
          <a:prstGeom prst="rect">
            <a:avLst/>
          </a:prstGeom>
        </p:spPr>
      </p:pic>
      <p:sp>
        <p:nvSpPr>
          <p:cNvPr id="4" name="CuadroTexto 3"/>
          <p:cNvSpPr txBox="1"/>
          <p:nvPr/>
        </p:nvSpPr>
        <p:spPr>
          <a:xfrm>
            <a:off x="2189409" y="0"/>
            <a:ext cx="5351145" cy="584775"/>
          </a:xfrm>
          <a:prstGeom prst="rect">
            <a:avLst/>
          </a:prstGeom>
          <a:noFill/>
        </p:spPr>
        <p:txBody>
          <a:bodyPr wrap="none" rtlCol="0">
            <a:spAutoFit/>
          </a:bodyPr>
          <a:lstStyle/>
          <a:p>
            <a:r>
              <a:rPr lang="es-ES" sz="3200" b="1" dirty="0" smtClean="0">
                <a:latin typeface="Calibri Light" panose="020F0302020204030204" pitchFamily="34" charset="0"/>
              </a:rPr>
              <a:t>MDP: </a:t>
            </a:r>
            <a:r>
              <a:rPr lang="en-US" sz="3200" b="1" dirty="0" smtClean="0">
                <a:latin typeface="Calibri Light" panose="020F0302020204030204" pitchFamily="34" charset="0"/>
              </a:rPr>
              <a:t>Markov Decision Process</a:t>
            </a:r>
            <a:endParaRPr lang="en-US" sz="3200" b="1" dirty="0">
              <a:latin typeface="Calibri Light" panose="020F0302020204030204" pitchFamily="34" charset="0"/>
            </a:endParaRPr>
          </a:p>
        </p:txBody>
      </p:sp>
    </p:spTree>
    <p:extLst>
      <p:ext uri="{BB962C8B-B14F-4D97-AF65-F5344CB8AC3E}">
        <p14:creationId xmlns:p14="http://schemas.microsoft.com/office/powerpoint/2010/main" val="2949809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112292" y="6132984"/>
            <a:ext cx="7130956" cy="523220"/>
          </a:xfrm>
          <a:prstGeom prst="rect">
            <a:avLst/>
          </a:prstGeom>
        </p:spPr>
        <p:txBody>
          <a:bodyPr wrap="square">
            <a:spAutoFit/>
          </a:bodyPr>
          <a:lstStyle/>
          <a:p>
            <a:r>
              <a:rPr lang="en-US" b="1" dirty="0">
                <a:latin typeface="Calibri Light" panose="020F0302020204030204" pitchFamily="34" charset="0"/>
              </a:rPr>
              <a:t>Introduction to RL by David Silver </a:t>
            </a:r>
            <a:r>
              <a:rPr lang="es-ES" dirty="0">
                <a:latin typeface="Calibri Light" panose="020F0302020204030204" pitchFamily="34" charset="0"/>
                <a:hlinkClick r:id="rId2"/>
              </a:rPr>
              <a:t>http://www0.cs.ucl.ac.uk/staff/d.silver/web/Teaching_files/intro_RL.pdf</a:t>
            </a:r>
            <a:r>
              <a:rPr lang="es-ES" dirty="0">
                <a:latin typeface="Calibri Light" panose="020F0302020204030204" pitchFamily="34" charset="0"/>
              </a:rPr>
              <a:t> </a:t>
            </a:r>
            <a:endParaRPr lang="en-US" dirty="0"/>
          </a:p>
        </p:txBody>
      </p:sp>
      <p:pic>
        <p:nvPicPr>
          <p:cNvPr id="3" name="Imagen 2"/>
          <p:cNvPicPr>
            <a:picLocks noChangeAspect="1"/>
          </p:cNvPicPr>
          <p:nvPr/>
        </p:nvPicPr>
        <p:blipFill>
          <a:blip r:embed="rId3"/>
          <a:stretch>
            <a:fillRect/>
          </a:stretch>
        </p:blipFill>
        <p:spPr>
          <a:xfrm>
            <a:off x="0" y="0"/>
            <a:ext cx="9144000" cy="6207109"/>
          </a:xfrm>
          <a:prstGeom prst="rect">
            <a:avLst/>
          </a:prstGeom>
        </p:spPr>
      </p:pic>
    </p:spTree>
    <p:extLst>
      <p:ext uri="{BB962C8B-B14F-4D97-AF65-F5344CB8AC3E}">
        <p14:creationId xmlns:p14="http://schemas.microsoft.com/office/powerpoint/2010/main" val="3062506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112292" y="6132984"/>
            <a:ext cx="7130956" cy="523220"/>
          </a:xfrm>
          <a:prstGeom prst="rect">
            <a:avLst/>
          </a:prstGeom>
        </p:spPr>
        <p:txBody>
          <a:bodyPr wrap="square">
            <a:spAutoFit/>
          </a:bodyPr>
          <a:lstStyle/>
          <a:p>
            <a:r>
              <a:rPr lang="en-US" b="1" dirty="0">
                <a:latin typeface="Calibri Light" panose="020F0302020204030204" pitchFamily="34" charset="0"/>
              </a:rPr>
              <a:t>Introduction to RL by David Silver </a:t>
            </a:r>
            <a:r>
              <a:rPr lang="es-ES" dirty="0">
                <a:latin typeface="Calibri Light" panose="020F0302020204030204" pitchFamily="34" charset="0"/>
                <a:hlinkClick r:id="rId2"/>
              </a:rPr>
              <a:t>http://www0.cs.ucl.ac.uk/staff/d.silver/web/Teaching_files/intro_RL.pdf</a:t>
            </a:r>
            <a:r>
              <a:rPr lang="es-ES" dirty="0">
                <a:latin typeface="Calibri Light" panose="020F0302020204030204" pitchFamily="34" charset="0"/>
              </a:rPr>
              <a:t> </a:t>
            </a:r>
            <a:endParaRPr lang="en-US" dirty="0"/>
          </a:p>
        </p:txBody>
      </p:sp>
      <p:pic>
        <p:nvPicPr>
          <p:cNvPr id="4" name="Imagen 3"/>
          <p:cNvPicPr>
            <a:picLocks noChangeAspect="1"/>
          </p:cNvPicPr>
          <p:nvPr/>
        </p:nvPicPr>
        <p:blipFill>
          <a:blip r:embed="rId3"/>
          <a:stretch>
            <a:fillRect/>
          </a:stretch>
        </p:blipFill>
        <p:spPr>
          <a:xfrm>
            <a:off x="327389" y="450377"/>
            <a:ext cx="8474494" cy="48903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5106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p:nvPr/>
        </p:nvSpPr>
        <p:spPr>
          <a:xfrm>
            <a:off x="293427" y="180834"/>
            <a:ext cx="8229600" cy="676672"/>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560"/>
              </a:spcBef>
              <a:spcAft>
                <a:spcPts val="0"/>
              </a:spcAft>
              <a:buClr>
                <a:schemeClr val="dk1"/>
              </a:buClr>
              <a:buSzPts val="2800"/>
              <a:buFont typeface="Arial"/>
              <a:buNone/>
            </a:pPr>
            <a:r>
              <a:rPr lang="en-US" sz="3200" b="1" i="0" u="none" strike="noStrike" cap="none">
                <a:solidFill>
                  <a:srgbClr val="0070C0"/>
                </a:solidFill>
                <a:latin typeface="Calibri"/>
                <a:ea typeface="Calibri"/>
                <a:cs typeface="Calibri"/>
                <a:sym typeface="Calibri"/>
              </a:rPr>
              <a:t>Reward</a:t>
            </a:r>
            <a:endParaRPr/>
          </a:p>
          <a:p>
            <a:pPr marL="50800" marR="0" lvl="0" indent="0" algn="l" rtl="0">
              <a:lnSpc>
                <a:spcPct val="100000"/>
              </a:lnSpc>
              <a:spcBef>
                <a:spcPts val="560"/>
              </a:spcBef>
              <a:spcAft>
                <a:spcPts val="0"/>
              </a:spcAft>
              <a:buClr>
                <a:schemeClr val="dk1"/>
              </a:buClr>
              <a:buSzPts val="2800"/>
              <a:buFont typeface="Arial"/>
              <a:buNone/>
            </a:pPr>
            <a:endParaRPr sz="3200" b="0" i="0" u="none" strike="noStrike" cap="none">
              <a:solidFill>
                <a:srgbClr val="0070C0"/>
              </a:solidFill>
              <a:latin typeface="Calibri"/>
              <a:ea typeface="Calibri"/>
              <a:cs typeface="Calibri"/>
              <a:sym typeface="Calibri"/>
            </a:endParaRPr>
          </a:p>
        </p:txBody>
      </p:sp>
      <p:pic>
        <p:nvPicPr>
          <p:cNvPr id="417" name="Shape 417"/>
          <p:cNvPicPr preferRelativeResize="0"/>
          <p:nvPr/>
        </p:nvPicPr>
        <p:blipFill rotWithShape="1">
          <a:blip r:embed="rId3">
            <a:alphaModFix/>
          </a:blip>
          <a:srcRect/>
          <a:stretch/>
        </p:blipFill>
        <p:spPr>
          <a:xfrm>
            <a:off x="516624" y="1476588"/>
            <a:ext cx="8477250" cy="4505325"/>
          </a:xfrm>
          <a:prstGeom prst="rect">
            <a:avLst/>
          </a:prstGeom>
          <a:noFill/>
          <a:ln>
            <a:noFill/>
          </a:ln>
        </p:spPr>
      </p:pic>
      <p:cxnSp>
        <p:nvCxnSpPr>
          <p:cNvPr id="418" name="Shape 418"/>
          <p:cNvCxnSpPr/>
          <p:nvPr/>
        </p:nvCxnSpPr>
        <p:spPr>
          <a:xfrm>
            <a:off x="450376" y="982639"/>
            <a:ext cx="7997588"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891538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0" y="0"/>
            <a:ext cx="9144000" cy="908720"/>
          </a:xfrm>
          <a:prstGeom prst="rect">
            <a:avLst/>
          </a:prstGeom>
          <a:solidFill>
            <a:srgbClr val="3630B2"/>
          </a:solidFill>
          <a:ln>
            <a:noFill/>
          </a:ln>
        </p:spPr>
        <p:txBody>
          <a:bodyPr spcFirstLastPara="1" wrap="square" lIns="91425" tIns="45700" rIns="91425" bIns="45700" anchor="ctr" anchorCtr="0">
            <a:noAutofit/>
          </a:bodyPr>
          <a:lstStyle/>
          <a:p>
            <a:pPr marL="176213" lvl="0"/>
            <a:r>
              <a:rPr lang="en-US" b="1" dirty="0">
                <a:solidFill>
                  <a:schemeClr val="lt1"/>
                </a:solidFill>
              </a:rPr>
              <a:t>Deep Reinforcement Learning</a:t>
            </a:r>
            <a:br>
              <a:rPr lang="en-US" b="1" dirty="0">
                <a:solidFill>
                  <a:schemeClr val="lt1"/>
                </a:solidFill>
              </a:rPr>
            </a:br>
            <a:r>
              <a:rPr lang="en-US" sz="2000" b="1" i="1" dirty="0"/>
              <a:t>A short Introduction</a:t>
            </a:r>
            <a:endParaRPr sz="2800" b="1" i="0" u="none" strike="noStrike" cap="none" dirty="0">
              <a:solidFill>
                <a:srgbClr val="FFFFFF"/>
              </a:solidFill>
              <a:latin typeface="Calibri"/>
              <a:ea typeface="Calibri"/>
              <a:cs typeface="Calibri"/>
              <a:sym typeface="Calibri"/>
            </a:endParaRPr>
          </a:p>
        </p:txBody>
      </p:sp>
      <p:sp>
        <p:nvSpPr>
          <p:cNvPr id="3" name="CuadroTexto 2"/>
          <p:cNvSpPr txBox="1"/>
          <p:nvPr/>
        </p:nvSpPr>
        <p:spPr>
          <a:xfrm>
            <a:off x="382138" y="1105468"/>
            <a:ext cx="8447964" cy="6924973"/>
          </a:xfrm>
          <a:prstGeom prst="rect">
            <a:avLst/>
          </a:prstGeom>
          <a:noFill/>
        </p:spPr>
        <p:txBody>
          <a:bodyPr wrap="square" rtlCol="0">
            <a:spAutoFit/>
          </a:bodyPr>
          <a:lstStyle/>
          <a:p>
            <a:pPr marL="457200" indent="-457200">
              <a:buFont typeface="Arial" panose="020B0604020202020204" pitchFamily="34" charset="0"/>
              <a:buChar char="•"/>
            </a:pPr>
            <a:r>
              <a:rPr lang="en-US" sz="2000" b="1" dirty="0">
                <a:latin typeface="Calibri Light" panose="020F0302020204030204" pitchFamily="34" charset="0"/>
              </a:rPr>
              <a:t>Guest Post (Part I): </a:t>
            </a:r>
            <a:r>
              <a:rPr lang="en-US" sz="2000" b="1" dirty="0">
                <a:solidFill>
                  <a:srgbClr val="FF0000"/>
                </a:solidFill>
                <a:latin typeface="Calibri Light" panose="020F0302020204030204" pitchFamily="34" charset="0"/>
              </a:rPr>
              <a:t>Demystifying Deep Reinforcement </a:t>
            </a:r>
            <a:r>
              <a:rPr lang="en-US" sz="2000" b="1" dirty="0" smtClean="0">
                <a:latin typeface="Calibri Light" panose="020F0302020204030204" pitchFamily="34" charset="0"/>
              </a:rPr>
              <a:t>Learning</a:t>
            </a:r>
            <a:r>
              <a:rPr lang="en-US" sz="2000" b="1" dirty="0">
                <a:latin typeface="Calibri Light" panose="020F0302020204030204" pitchFamily="34" charset="0"/>
              </a:rPr>
              <a:t>. </a:t>
            </a:r>
            <a:r>
              <a:rPr lang="en-US" sz="2000" b="1" dirty="0" err="1">
                <a:latin typeface="Calibri Light" panose="020F0302020204030204" pitchFamily="34" charset="0"/>
              </a:rPr>
              <a:t>Tambet</a:t>
            </a:r>
            <a:r>
              <a:rPr lang="en-US" sz="2000" b="1" dirty="0">
                <a:latin typeface="Calibri Light" panose="020F0302020204030204" pitchFamily="34" charset="0"/>
              </a:rPr>
              <a:t> </a:t>
            </a:r>
            <a:r>
              <a:rPr lang="en-US" sz="2000" b="1" dirty="0" err="1" smtClean="0">
                <a:latin typeface="Calibri Light" panose="020F0302020204030204" pitchFamily="34" charset="0"/>
              </a:rPr>
              <a:t>Matiisen</a:t>
            </a:r>
            <a:r>
              <a:rPr lang="en-US" sz="2000" b="1" dirty="0" smtClean="0">
                <a:latin typeface="Calibri Light" panose="020F0302020204030204" pitchFamily="34" charset="0"/>
              </a:rPr>
              <a:t>  </a:t>
            </a:r>
            <a:r>
              <a:rPr lang="en-US" sz="2000" dirty="0">
                <a:latin typeface="Calibri Light" panose="020F0302020204030204" pitchFamily="34" charset="0"/>
                <a:hlinkClick r:id="rId3"/>
              </a:rPr>
              <a:t>https://ai.intel.com/demystifying-deep-reinforcement-learning</a:t>
            </a:r>
            <a:r>
              <a:rPr lang="en-US" sz="2000" dirty="0" smtClean="0">
                <a:latin typeface="Calibri Light" panose="020F0302020204030204" pitchFamily="34" charset="0"/>
                <a:hlinkClick r:id="rId3"/>
              </a:rPr>
              <a:t>/</a:t>
            </a:r>
            <a:endParaRPr lang="en-US" sz="2000" dirty="0" smtClean="0">
              <a:latin typeface="Calibri Light" panose="020F0302020204030204" pitchFamily="34" charset="0"/>
            </a:endParaRPr>
          </a:p>
          <a:p>
            <a:pPr marL="457200" indent="-457200">
              <a:buFont typeface="Arial" panose="020B0604020202020204" pitchFamily="34" charset="0"/>
              <a:buChar char="•"/>
            </a:pPr>
            <a:endParaRPr lang="en-US" sz="2000" dirty="0" smtClean="0">
              <a:latin typeface="Calibri Light" panose="020F0302020204030204" pitchFamily="34" charset="0"/>
            </a:endParaRPr>
          </a:p>
          <a:p>
            <a:pPr marL="457200" indent="-457200">
              <a:buFont typeface="Arial" panose="020B0604020202020204" pitchFamily="34" charset="0"/>
              <a:buChar char="•"/>
            </a:pPr>
            <a:r>
              <a:rPr lang="en-US" sz="2000" dirty="0">
                <a:latin typeface="Calibri Light" panose="020F0302020204030204" pitchFamily="34" charset="0"/>
              </a:rPr>
              <a:t>Human-level control through </a:t>
            </a:r>
            <a:r>
              <a:rPr lang="en-US" sz="2000" dirty="0" smtClean="0">
                <a:latin typeface="Calibri Light" panose="020F0302020204030204" pitchFamily="34" charset="0"/>
              </a:rPr>
              <a:t>deep reinforcement learning </a:t>
            </a:r>
            <a:r>
              <a:rPr lang="en-US" sz="2000" dirty="0">
                <a:latin typeface="Calibri Light" panose="020F0302020204030204" pitchFamily="34" charset="0"/>
              </a:rPr>
              <a:t>by Bowen Xu </a:t>
            </a:r>
            <a:r>
              <a:rPr lang="en-US" sz="2000" dirty="0">
                <a:latin typeface="Calibri Light" panose="020F0302020204030204" pitchFamily="34" charset="0"/>
                <a:hlinkClick r:id="rId4"/>
              </a:rPr>
              <a:t>https://www.teach.cs.toronto.edu//~</a:t>
            </a:r>
            <a:r>
              <a:rPr lang="en-US" sz="2000" dirty="0" smtClean="0">
                <a:latin typeface="Calibri Light" panose="020F0302020204030204" pitchFamily="34" charset="0"/>
                <a:hlinkClick r:id="rId4"/>
              </a:rPr>
              <a:t>csc2542h/fall/material/csc2542f16_dqn.pdf</a:t>
            </a:r>
            <a:r>
              <a:rPr lang="en-US" sz="2000" dirty="0" smtClean="0">
                <a:latin typeface="Calibri Light" panose="020F0302020204030204" pitchFamily="34" charset="0"/>
              </a:rPr>
              <a:t> </a:t>
            </a:r>
          </a:p>
          <a:p>
            <a:pPr marL="457200" indent="-457200">
              <a:buFont typeface="Arial" panose="020B0604020202020204" pitchFamily="34" charset="0"/>
              <a:buChar char="•"/>
            </a:pPr>
            <a:endParaRPr lang="en-US" sz="2000" dirty="0" smtClean="0">
              <a:latin typeface="Calibri Light" panose="020F0302020204030204" pitchFamily="34" charset="0"/>
            </a:endParaRPr>
          </a:p>
          <a:p>
            <a:pPr marL="457200" indent="-457200">
              <a:buFont typeface="Arial" panose="020B0604020202020204" pitchFamily="34" charset="0"/>
              <a:buChar char="•"/>
            </a:pPr>
            <a:r>
              <a:rPr lang="en-US" sz="2000" dirty="0">
                <a:latin typeface="Calibri Light" panose="020F0302020204030204" pitchFamily="34" charset="0"/>
              </a:rPr>
              <a:t>Slides from Jiang </a:t>
            </a:r>
            <a:r>
              <a:rPr lang="en-US" sz="2000" dirty="0" err="1">
                <a:latin typeface="Calibri Light" panose="020F0302020204030204" pitchFamily="34" charset="0"/>
              </a:rPr>
              <a:t>Guo</a:t>
            </a:r>
            <a:r>
              <a:rPr lang="en-US" sz="2000" dirty="0">
                <a:latin typeface="Calibri Light" panose="020F0302020204030204" pitchFamily="34" charset="0"/>
              </a:rPr>
              <a:t> available </a:t>
            </a:r>
            <a:r>
              <a:rPr lang="en-US" sz="2000" dirty="0" smtClean="0">
                <a:latin typeface="Calibri Light" panose="020F0302020204030204" pitchFamily="34" charset="0"/>
              </a:rPr>
              <a:t>at: </a:t>
            </a:r>
            <a:r>
              <a:rPr lang="en-US" sz="2000" dirty="0" smtClean="0">
                <a:latin typeface="Calibri Light" panose="020F0302020204030204" pitchFamily="34" charset="0"/>
                <a:hlinkClick r:id="rId5"/>
              </a:rPr>
              <a:t>http</a:t>
            </a:r>
            <a:r>
              <a:rPr lang="en-US" sz="2000" dirty="0">
                <a:latin typeface="Calibri Light" panose="020F0302020204030204" pitchFamily="34" charset="0"/>
                <a:hlinkClick r:id="rId5"/>
              </a:rPr>
              <a:t>://ir.hit.edu.cn/~</a:t>
            </a:r>
            <a:r>
              <a:rPr lang="en-US" sz="2000" dirty="0" smtClean="0">
                <a:latin typeface="Calibri Light" panose="020F0302020204030204" pitchFamily="34" charset="0"/>
                <a:hlinkClick r:id="rId5"/>
              </a:rPr>
              <a:t>jguo/docs/notes/dqn-atari.pdf</a:t>
            </a:r>
            <a:r>
              <a:rPr lang="en-US" sz="2000" dirty="0" smtClean="0">
                <a:latin typeface="Calibri Light" panose="020F0302020204030204" pitchFamily="34" charset="0"/>
              </a:rPr>
              <a:t> </a:t>
            </a:r>
          </a:p>
          <a:p>
            <a:pPr marL="457200" indent="-457200">
              <a:buFont typeface="Arial" panose="020B0604020202020204" pitchFamily="34" charset="0"/>
              <a:buChar char="•"/>
            </a:pPr>
            <a:endParaRPr lang="es-ES" sz="2000" b="1" dirty="0" smtClean="0">
              <a:latin typeface="Calibri Light" panose="020F0302020204030204" pitchFamily="34" charset="0"/>
            </a:endParaRPr>
          </a:p>
          <a:p>
            <a:endParaRPr lang="es-ES" sz="2000" b="1" dirty="0">
              <a:latin typeface="Calibri Light" panose="020F0302020204030204" pitchFamily="34" charset="0"/>
            </a:endParaRPr>
          </a:p>
          <a:p>
            <a:r>
              <a:rPr lang="en-US" sz="2000" b="1" dirty="0" smtClean="0">
                <a:latin typeface="Calibri Light" panose="020F0302020204030204" pitchFamily="34" charset="0"/>
              </a:rPr>
              <a:t>Readings:</a:t>
            </a:r>
          </a:p>
          <a:p>
            <a:endParaRPr lang="es-ES" sz="2000" b="1" dirty="0">
              <a:latin typeface="Calibri Light" panose="020F0302020204030204" pitchFamily="34" charset="0"/>
            </a:endParaRPr>
          </a:p>
          <a:p>
            <a:r>
              <a:rPr lang="en-US" sz="2000" dirty="0">
                <a:latin typeface="Calibri Light" panose="020F0302020204030204" pitchFamily="34" charset="0"/>
                <a:hlinkClick r:id="rId6"/>
              </a:rPr>
              <a:t>https://web.stanford.edu/class/psych209/Readings/MnihEtAlHassibis15NatureControlDeepRL.pdf</a:t>
            </a:r>
            <a:r>
              <a:rPr lang="en-US" sz="2000" dirty="0">
                <a:latin typeface="Calibri Light" panose="020F0302020204030204" pitchFamily="34" charset="0"/>
              </a:rPr>
              <a:t>  </a:t>
            </a:r>
          </a:p>
          <a:p>
            <a:endParaRPr lang="en-US" sz="2000" b="1" dirty="0">
              <a:latin typeface="Calibri Light" panose="020F0302020204030204" pitchFamily="34" charset="0"/>
            </a:endParaRPr>
          </a:p>
          <a:p>
            <a:endParaRPr lang="es-ES" sz="2000" b="1" dirty="0">
              <a:latin typeface="Calibri Light" panose="020F0302020204030204" pitchFamily="34" charset="0"/>
            </a:endParaRPr>
          </a:p>
          <a:p>
            <a:endParaRPr lang="es-ES" sz="2000" dirty="0">
              <a:latin typeface="Calibri Light" panose="020F0302020204030204" pitchFamily="34" charset="0"/>
            </a:endParaRPr>
          </a:p>
          <a:p>
            <a:pPr marL="457200" indent="-457200">
              <a:buFont typeface="Arial" panose="020B0604020202020204" pitchFamily="34" charset="0"/>
              <a:buChar char="•"/>
            </a:pPr>
            <a:endParaRPr lang="en-US" sz="2800" dirty="0" smtClean="0">
              <a:latin typeface="Calibri Light" panose="020F0302020204030204" pitchFamily="34" charset="0"/>
            </a:endParaRPr>
          </a:p>
          <a:p>
            <a:endParaRPr lang="es-ES" dirty="0"/>
          </a:p>
          <a:p>
            <a:endParaRPr lang="es-ES" dirty="0" smtClean="0"/>
          </a:p>
          <a:p>
            <a:endParaRPr lang="es-ES" dirty="0"/>
          </a:p>
          <a:p>
            <a:endParaRPr lang="en-US" dirty="0"/>
          </a:p>
        </p:txBody>
      </p:sp>
    </p:spTree>
    <p:extLst>
      <p:ext uri="{BB962C8B-B14F-4D97-AF65-F5344CB8AC3E}">
        <p14:creationId xmlns:p14="http://schemas.microsoft.com/office/powerpoint/2010/main" val="144726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p:nvPr/>
        </p:nvSpPr>
        <p:spPr>
          <a:xfrm>
            <a:off x="293427" y="98948"/>
            <a:ext cx="8229600" cy="676672"/>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560"/>
              </a:spcBef>
              <a:spcAft>
                <a:spcPts val="0"/>
              </a:spcAft>
              <a:buClr>
                <a:schemeClr val="dk1"/>
              </a:buClr>
              <a:buSzPts val="2800"/>
              <a:buFont typeface="Arial"/>
              <a:buNone/>
            </a:pPr>
            <a:r>
              <a:rPr lang="en-US" sz="3200" b="1" i="0" u="none" strike="noStrike" cap="none" dirty="0">
                <a:solidFill>
                  <a:srgbClr val="0070C0"/>
                </a:solidFill>
                <a:latin typeface="Calibri"/>
                <a:ea typeface="Calibri"/>
                <a:cs typeface="Calibri"/>
                <a:sym typeface="Calibri"/>
              </a:rPr>
              <a:t>Major Components of an RL Agent</a:t>
            </a:r>
            <a:endParaRPr sz="3200" b="1" i="0" u="none" strike="noStrike" cap="none" dirty="0">
              <a:solidFill>
                <a:srgbClr val="0070C0"/>
              </a:solidFill>
              <a:latin typeface="Calibri"/>
              <a:ea typeface="Calibri"/>
              <a:cs typeface="Calibri"/>
              <a:sym typeface="Calibri"/>
            </a:endParaRPr>
          </a:p>
          <a:p>
            <a:pPr marL="50800" marR="0" lvl="0" indent="0" algn="l" rtl="0">
              <a:lnSpc>
                <a:spcPct val="100000"/>
              </a:lnSpc>
              <a:spcBef>
                <a:spcPts val="560"/>
              </a:spcBef>
              <a:spcAft>
                <a:spcPts val="0"/>
              </a:spcAft>
              <a:buClr>
                <a:schemeClr val="dk1"/>
              </a:buClr>
              <a:buSzPts val="2800"/>
              <a:buFont typeface="Arial"/>
              <a:buNone/>
            </a:pPr>
            <a:endParaRPr sz="3200" b="0" i="0" u="none" strike="noStrike" cap="none" dirty="0">
              <a:solidFill>
                <a:srgbClr val="0070C0"/>
              </a:solidFill>
              <a:latin typeface="Calibri"/>
              <a:ea typeface="Calibri"/>
              <a:cs typeface="Calibri"/>
              <a:sym typeface="Calibri"/>
            </a:endParaRPr>
          </a:p>
        </p:txBody>
      </p:sp>
      <p:pic>
        <p:nvPicPr>
          <p:cNvPr id="424" name="Shape 424"/>
          <p:cNvPicPr preferRelativeResize="0"/>
          <p:nvPr/>
        </p:nvPicPr>
        <p:blipFill rotWithShape="1">
          <a:blip r:embed="rId3">
            <a:alphaModFix/>
          </a:blip>
          <a:srcRect/>
          <a:stretch/>
        </p:blipFill>
        <p:spPr>
          <a:xfrm>
            <a:off x="491388" y="678122"/>
            <a:ext cx="7738316" cy="2433567"/>
          </a:xfrm>
          <a:prstGeom prst="rect">
            <a:avLst/>
          </a:prstGeom>
          <a:noFill/>
          <a:ln>
            <a:noFill/>
          </a:ln>
        </p:spPr>
      </p:pic>
      <p:pic>
        <p:nvPicPr>
          <p:cNvPr id="425" name="Shape 425"/>
          <p:cNvPicPr preferRelativeResize="0"/>
          <p:nvPr/>
        </p:nvPicPr>
        <p:blipFill rotWithShape="1">
          <a:blip r:embed="rId4">
            <a:alphaModFix/>
          </a:blip>
          <a:srcRect/>
          <a:stretch/>
        </p:blipFill>
        <p:spPr>
          <a:xfrm>
            <a:off x="1000837" y="3256840"/>
            <a:ext cx="6705600" cy="2609850"/>
          </a:xfrm>
          <a:prstGeom prst="rect">
            <a:avLst/>
          </a:prstGeom>
          <a:noFill/>
          <a:ln>
            <a:noFill/>
          </a:ln>
          <a:effectLst>
            <a:outerShdw blurRad="292100" dist="139700" dir="2700000" algn="tl" rotWithShape="0">
              <a:srgbClr val="333333">
                <a:alpha val="64705"/>
              </a:srgbClr>
            </a:outerShdw>
          </a:effectLst>
        </p:spPr>
      </p:pic>
      <p:cxnSp>
        <p:nvCxnSpPr>
          <p:cNvPr id="426" name="Shape 426"/>
          <p:cNvCxnSpPr/>
          <p:nvPr/>
        </p:nvCxnSpPr>
        <p:spPr>
          <a:xfrm>
            <a:off x="450376" y="982639"/>
            <a:ext cx="7997588" cy="0"/>
          </a:xfrm>
          <a:prstGeom prst="straightConnector1">
            <a:avLst/>
          </a:prstGeom>
          <a:noFill/>
          <a:ln w="9525" cap="flat" cmpd="sng">
            <a:solidFill>
              <a:srgbClr val="4A7DBA"/>
            </a:solidFill>
            <a:prstDash val="solid"/>
            <a:round/>
            <a:headEnd type="none" w="sm" len="sm"/>
            <a:tailEnd type="none" w="sm" len="sm"/>
          </a:ln>
        </p:spPr>
      </p:cxnSp>
      <p:pic>
        <p:nvPicPr>
          <p:cNvPr id="3" name="Imagen 2"/>
          <p:cNvPicPr>
            <a:picLocks noChangeAspect="1"/>
          </p:cNvPicPr>
          <p:nvPr/>
        </p:nvPicPr>
        <p:blipFill>
          <a:blip r:embed="rId5"/>
          <a:stretch>
            <a:fillRect/>
          </a:stretch>
        </p:blipFill>
        <p:spPr>
          <a:xfrm>
            <a:off x="3162584" y="3754201"/>
            <a:ext cx="4630288" cy="6836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413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112292" y="6132984"/>
            <a:ext cx="7130956" cy="523220"/>
          </a:xfrm>
          <a:prstGeom prst="rect">
            <a:avLst/>
          </a:prstGeom>
        </p:spPr>
        <p:txBody>
          <a:bodyPr wrap="square">
            <a:spAutoFit/>
          </a:bodyPr>
          <a:lstStyle/>
          <a:p>
            <a:r>
              <a:rPr lang="en-US" b="1" dirty="0">
                <a:latin typeface="Calibri Light" panose="020F0302020204030204" pitchFamily="34" charset="0"/>
              </a:rPr>
              <a:t>Introduction to RL by David Silver </a:t>
            </a:r>
            <a:r>
              <a:rPr lang="es-ES" dirty="0">
                <a:latin typeface="Calibri Light" panose="020F0302020204030204" pitchFamily="34" charset="0"/>
                <a:hlinkClick r:id="rId2"/>
              </a:rPr>
              <a:t>http://www0.cs.ucl.ac.uk/staff/d.silver/web/Teaching_files/intro_RL.pdf</a:t>
            </a:r>
            <a:r>
              <a:rPr lang="es-ES" dirty="0">
                <a:latin typeface="Calibri Light" panose="020F0302020204030204" pitchFamily="34" charset="0"/>
              </a:rPr>
              <a:t> </a:t>
            </a:r>
            <a:endParaRPr lang="en-US" dirty="0"/>
          </a:p>
        </p:txBody>
      </p:sp>
      <p:pic>
        <p:nvPicPr>
          <p:cNvPr id="3" name="Imagen 2"/>
          <p:cNvPicPr>
            <a:picLocks noChangeAspect="1"/>
          </p:cNvPicPr>
          <p:nvPr/>
        </p:nvPicPr>
        <p:blipFill>
          <a:blip r:embed="rId3"/>
          <a:stretch>
            <a:fillRect/>
          </a:stretch>
        </p:blipFill>
        <p:spPr>
          <a:xfrm>
            <a:off x="720417" y="651609"/>
            <a:ext cx="7648575" cy="4981575"/>
          </a:xfrm>
          <a:prstGeom prst="rect">
            <a:avLst/>
          </a:prstGeom>
        </p:spPr>
      </p:pic>
    </p:spTree>
    <p:extLst>
      <p:ext uri="{BB962C8B-B14F-4D97-AF65-F5344CB8AC3E}">
        <p14:creationId xmlns:p14="http://schemas.microsoft.com/office/powerpoint/2010/main" val="2881162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112292" y="6132984"/>
            <a:ext cx="7130956" cy="523220"/>
          </a:xfrm>
          <a:prstGeom prst="rect">
            <a:avLst/>
          </a:prstGeom>
        </p:spPr>
        <p:txBody>
          <a:bodyPr wrap="square">
            <a:spAutoFit/>
          </a:bodyPr>
          <a:lstStyle/>
          <a:p>
            <a:r>
              <a:rPr lang="en-US" b="1" dirty="0">
                <a:latin typeface="Calibri Light" panose="020F0302020204030204" pitchFamily="34" charset="0"/>
              </a:rPr>
              <a:t>Introduction to RL by David Silver </a:t>
            </a:r>
            <a:r>
              <a:rPr lang="es-ES" dirty="0">
                <a:latin typeface="Calibri Light" panose="020F0302020204030204" pitchFamily="34" charset="0"/>
                <a:hlinkClick r:id="rId2"/>
              </a:rPr>
              <a:t>http://www0.cs.ucl.ac.uk/staff/d.silver/web/Teaching_files/intro_RL.pdf</a:t>
            </a:r>
            <a:r>
              <a:rPr lang="es-ES" dirty="0">
                <a:latin typeface="Calibri Light" panose="020F0302020204030204" pitchFamily="34" charset="0"/>
              </a:rPr>
              <a:t> </a:t>
            </a:r>
            <a:endParaRPr lang="en-US" dirty="0"/>
          </a:p>
        </p:txBody>
      </p:sp>
      <p:pic>
        <p:nvPicPr>
          <p:cNvPr id="2" name="Imagen 1"/>
          <p:cNvPicPr>
            <a:picLocks noChangeAspect="1"/>
          </p:cNvPicPr>
          <p:nvPr/>
        </p:nvPicPr>
        <p:blipFill>
          <a:blip r:embed="rId3"/>
          <a:stretch>
            <a:fillRect/>
          </a:stretch>
        </p:blipFill>
        <p:spPr>
          <a:xfrm>
            <a:off x="406773" y="313899"/>
            <a:ext cx="7503739" cy="5341463"/>
          </a:xfrm>
          <a:prstGeom prst="rect">
            <a:avLst/>
          </a:prstGeom>
        </p:spPr>
      </p:pic>
      <p:pic>
        <p:nvPicPr>
          <p:cNvPr id="3" name="Imagen 2"/>
          <p:cNvPicPr>
            <a:picLocks noChangeAspect="1"/>
          </p:cNvPicPr>
          <p:nvPr/>
        </p:nvPicPr>
        <p:blipFill>
          <a:blip r:embed="rId4"/>
          <a:stretch>
            <a:fillRect/>
          </a:stretch>
        </p:blipFill>
        <p:spPr>
          <a:xfrm>
            <a:off x="4111317" y="1684076"/>
            <a:ext cx="4432182" cy="930293"/>
          </a:xfrm>
          <a:prstGeom prst="rect">
            <a:avLst/>
          </a:prstGeom>
          <a:ln>
            <a:noFill/>
          </a:ln>
          <a:effectLst>
            <a:outerShdw blurRad="292100" dist="139700" dir="2700000" algn="tl" rotWithShape="0">
              <a:srgbClr val="333333">
                <a:alpha val="65000"/>
              </a:srgbClr>
            </a:outerShdw>
          </a:effectLst>
        </p:spPr>
      </p:pic>
      <p:pic>
        <p:nvPicPr>
          <p:cNvPr id="6" name="Imagen 5"/>
          <p:cNvPicPr>
            <a:picLocks noChangeAspect="1"/>
          </p:cNvPicPr>
          <p:nvPr/>
        </p:nvPicPr>
        <p:blipFill>
          <a:blip r:embed="rId5"/>
          <a:stretch>
            <a:fillRect/>
          </a:stretch>
        </p:blipFill>
        <p:spPr>
          <a:xfrm>
            <a:off x="4076984" y="3085460"/>
            <a:ext cx="4630288" cy="6836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32180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112292" y="6132984"/>
            <a:ext cx="7130956" cy="523220"/>
          </a:xfrm>
          <a:prstGeom prst="rect">
            <a:avLst/>
          </a:prstGeom>
        </p:spPr>
        <p:txBody>
          <a:bodyPr wrap="square">
            <a:spAutoFit/>
          </a:bodyPr>
          <a:lstStyle/>
          <a:p>
            <a:r>
              <a:rPr lang="en-US" b="1" dirty="0">
                <a:latin typeface="Calibri Light" panose="020F0302020204030204" pitchFamily="34" charset="0"/>
              </a:rPr>
              <a:t>Introduction to RL by David Silver </a:t>
            </a:r>
            <a:r>
              <a:rPr lang="es-ES" dirty="0">
                <a:latin typeface="Calibri Light" panose="020F0302020204030204" pitchFamily="34" charset="0"/>
                <a:hlinkClick r:id="rId2"/>
              </a:rPr>
              <a:t>http://www0.cs.ucl.ac.uk/staff/d.silver/web/Teaching_files/intro_RL.pdf</a:t>
            </a:r>
            <a:r>
              <a:rPr lang="es-ES" dirty="0">
                <a:latin typeface="Calibri Light" panose="020F0302020204030204" pitchFamily="34" charset="0"/>
              </a:rPr>
              <a:t> </a:t>
            </a:r>
            <a:endParaRPr lang="en-US" dirty="0"/>
          </a:p>
        </p:txBody>
      </p:sp>
      <p:pic>
        <p:nvPicPr>
          <p:cNvPr id="4" name="Imagen 3"/>
          <p:cNvPicPr>
            <a:picLocks noChangeAspect="1"/>
          </p:cNvPicPr>
          <p:nvPr/>
        </p:nvPicPr>
        <p:blipFill>
          <a:blip r:embed="rId3"/>
          <a:stretch>
            <a:fillRect/>
          </a:stretch>
        </p:blipFill>
        <p:spPr>
          <a:xfrm>
            <a:off x="650093" y="218364"/>
            <a:ext cx="7347495" cy="5354954"/>
          </a:xfrm>
          <a:prstGeom prst="rect">
            <a:avLst/>
          </a:prstGeom>
        </p:spPr>
      </p:pic>
    </p:spTree>
    <p:extLst>
      <p:ext uri="{BB962C8B-B14F-4D97-AF65-F5344CB8AC3E}">
        <p14:creationId xmlns:p14="http://schemas.microsoft.com/office/powerpoint/2010/main" val="37289657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p:nvPr/>
        </p:nvSpPr>
        <p:spPr>
          <a:xfrm>
            <a:off x="293427" y="180834"/>
            <a:ext cx="8229600" cy="676672"/>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560"/>
              </a:spcBef>
              <a:spcAft>
                <a:spcPts val="0"/>
              </a:spcAft>
              <a:buClr>
                <a:schemeClr val="dk1"/>
              </a:buClr>
              <a:buSzPts val="2800"/>
              <a:buFont typeface="Arial"/>
              <a:buNone/>
            </a:pPr>
            <a:r>
              <a:rPr lang="en-US" sz="3200" b="1" i="0" u="none" strike="noStrike" cap="none">
                <a:solidFill>
                  <a:srgbClr val="0070C0"/>
                </a:solidFill>
                <a:latin typeface="Calibri"/>
                <a:ea typeface="Calibri"/>
                <a:cs typeface="Calibri"/>
                <a:sym typeface="Calibri"/>
              </a:rPr>
              <a:t>Deep Reinforcement Learning </a:t>
            </a:r>
            <a:r>
              <a:rPr lang="en-US" sz="3200" b="0" i="0" u="none" strike="noStrike" cap="none">
                <a:solidFill>
                  <a:srgbClr val="0070C0"/>
                </a:solidFill>
                <a:latin typeface="Calibri"/>
                <a:ea typeface="Calibri"/>
                <a:cs typeface="Calibri"/>
                <a:sym typeface="Calibri"/>
              </a:rPr>
              <a:t>(in a nutshell)</a:t>
            </a:r>
            <a:endParaRPr sz="3200" b="0" i="0" u="none" strike="noStrike" cap="none">
              <a:solidFill>
                <a:srgbClr val="0070C0"/>
              </a:solidFill>
              <a:latin typeface="Calibri"/>
              <a:ea typeface="Calibri"/>
              <a:cs typeface="Calibri"/>
              <a:sym typeface="Calibri"/>
            </a:endParaRPr>
          </a:p>
          <a:p>
            <a:pPr marL="50800" marR="0" lvl="0" indent="0" algn="l" rtl="0">
              <a:lnSpc>
                <a:spcPct val="100000"/>
              </a:lnSpc>
              <a:spcBef>
                <a:spcPts val="560"/>
              </a:spcBef>
              <a:spcAft>
                <a:spcPts val="0"/>
              </a:spcAft>
              <a:buClr>
                <a:schemeClr val="dk1"/>
              </a:buClr>
              <a:buSzPts val="2800"/>
              <a:buFont typeface="Arial"/>
              <a:buNone/>
            </a:pPr>
            <a:endParaRPr sz="3200" b="0" i="0" u="none" strike="noStrike" cap="none">
              <a:solidFill>
                <a:srgbClr val="0070C0"/>
              </a:solidFill>
              <a:latin typeface="Calibri"/>
              <a:ea typeface="Calibri"/>
              <a:cs typeface="Calibri"/>
              <a:sym typeface="Calibri"/>
            </a:endParaRPr>
          </a:p>
        </p:txBody>
      </p:sp>
      <p:pic>
        <p:nvPicPr>
          <p:cNvPr id="432" name="Shape 432"/>
          <p:cNvPicPr preferRelativeResize="0"/>
          <p:nvPr/>
        </p:nvPicPr>
        <p:blipFill rotWithShape="1">
          <a:blip r:embed="rId3">
            <a:alphaModFix/>
          </a:blip>
          <a:srcRect/>
          <a:stretch/>
        </p:blipFill>
        <p:spPr>
          <a:xfrm>
            <a:off x="366428" y="1445098"/>
            <a:ext cx="7800209" cy="2116967"/>
          </a:xfrm>
          <a:prstGeom prst="rect">
            <a:avLst/>
          </a:prstGeom>
          <a:noFill/>
          <a:ln>
            <a:noFill/>
          </a:ln>
        </p:spPr>
      </p:pic>
      <p:cxnSp>
        <p:nvCxnSpPr>
          <p:cNvPr id="435" name="Shape 435"/>
          <p:cNvCxnSpPr/>
          <p:nvPr/>
        </p:nvCxnSpPr>
        <p:spPr>
          <a:xfrm>
            <a:off x="450376" y="982639"/>
            <a:ext cx="7997588"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2296735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470079" y="582769"/>
            <a:ext cx="8229600" cy="4525963"/>
          </a:xfrm>
        </p:spPr>
        <p:txBody>
          <a:bodyPr/>
          <a:lstStyle/>
          <a:p>
            <a:pPr marL="50800" indent="0">
              <a:buNone/>
            </a:pPr>
            <a:r>
              <a:rPr lang="en-US" sz="3600" dirty="0" smtClean="0"/>
              <a:t>In this Intro we will only approach to:</a:t>
            </a:r>
          </a:p>
          <a:p>
            <a:pPr marL="50800" indent="0">
              <a:buNone/>
            </a:pPr>
            <a:endParaRPr lang="en-US" sz="3600" dirty="0" smtClean="0"/>
          </a:p>
          <a:p>
            <a:pPr marL="50800" indent="0">
              <a:buNone/>
            </a:pPr>
            <a:endParaRPr lang="en-US" sz="3600" dirty="0" smtClean="0"/>
          </a:p>
          <a:p>
            <a:pPr marL="50800" indent="0">
              <a:buNone/>
            </a:pPr>
            <a:r>
              <a:rPr lang="en-US" sz="3600" dirty="0" smtClean="0"/>
              <a:t>	</a:t>
            </a:r>
            <a:r>
              <a:rPr lang="en-US" sz="4400" b="1" dirty="0" smtClean="0"/>
              <a:t>DQN</a:t>
            </a:r>
            <a:r>
              <a:rPr lang="en-US" sz="4400" dirty="0" smtClean="0"/>
              <a:t> : Deep Q-learning</a:t>
            </a:r>
            <a:endParaRPr lang="en-US" sz="3600" dirty="0"/>
          </a:p>
        </p:txBody>
      </p:sp>
    </p:spTree>
    <p:extLst>
      <p:ext uri="{BB962C8B-B14F-4D97-AF65-F5344CB8AC3E}">
        <p14:creationId xmlns:p14="http://schemas.microsoft.com/office/powerpoint/2010/main" val="20688468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3" name="CuadroTexto 2"/>
          <p:cNvSpPr txBox="1"/>
          <p:nvPr/>
        </p:nvSpPr>
        <p:spPr>
          <a:xfrm>
            <a:off x="1187356" y="6073253"/>
            <a:ext cx="8447964" cy="646331"/>
          </a:xfrm>
          <a:prstGeom prst="rect">
            <a:avLst/>
          </a:prstGeom>
          <a:noFill/>
        </p:spPr>
        <p:txBody>
          <a:bodyPr wrap="square" rtlCol="0">
            <a:spAutoFit/>
          </a:bodyPr>
          <a:lstStyle/>
          <a:p>
            <a:pPr marL="50800"/>
            <a:r>
              <a:rPr lang="en-US" sz="1800" b="1" dirty="0" err="1" smtClean="0">
                <a:latin typeface="Calibri Light" panose="020F0302020204030204" pitchFamily="34" charset="0"/>
              </a:rPr>
              <a:t>Harini</a:t>
            </a:r>
            <a:r>
              <a:rPr lang="en-US" sz="1800" b="1" dirty="0" smtClean="0">
                <a:latin typeface="Calibri Light" panose="020F0302020204030204" pitchFamily="34" charset="0"/>
              </a:rPr>
              <a:t> </a:t>
            </a:r>
            <a:r>
              <a:rPr lang="en-US" sz="1800" b="1" dirty="0" err="1" smtClean="0">
                <a:latin typeface="Calibri Light" panose="020F0302020204030204" pitchFamily="34" charset="0"/>
              </a:rPr>
              <a:t>Suresh.MIT</a:t>
            </a:r>
            <a:r>
              <a:rPr lang="en-US" sz="1800" b="1" dirty="0" smtClean="0">
                <a:latin typeface="Calibri Light" panose="020F0302020204030204" pitchFamily="34" charset="0"/>
              </a:rPr>
              <a:t> </a:t>
            </a:r>
            <a:r>
              <a:rPr lang="en-US" sz="1800" b="1" dirty="0">
                <a:latin typeface="Calibri Light" panose="020F0302020204030204" pitchFamily="34" charset="0"/>
              </a:rPr>
              <a:t>6.S191 Lecture 6: Deep Reinforcement </a:t>
            </a:r>
            <a:r>
              <a:rPr lang="en-US" sz="1800" b="1" dirty="0" smtClean="0">
                <a:latin typeface="Calibri Light" panose="020F0302020204030204" pitchFamily="34" charset="0"/>
              </a:rPr>
              <a:t>Learning </a:t>
            </a:r>
            <a:r>
              <a:rPr lang="en-US" sz="1800" dirty="0" smtClean="0">
                <a:latin typeface="Calibri Light" panose="020F0302020204030204" pitchFamily="34" charset="0"/>
                <a:hlinkClick r:id="rId3"/>
              </a:rPr>
              <a:t>https</a:t>
            </a:r>
            <a:r>
              <a:rPr lang="en-US" sz="1800" dirty="0">
                <a:latin typeface="Calibri Light" panose="020F0302020204030204" pitchFamily="34" charset="0"/>
                <a:hlinkClick r:id="rId3"/>
              </a:rPr>
              <a:t>://</a:t>
            </a:r>
            <a:r>
              <a:rPr lang="en-US" sz="1800" dirty="0" smtClean="0">
                <a:latin typeface="Calibri Light" panose="020F0302020204030204" pitchFamily="34" charset="0"/>
                <a:hlinkClick r:id="rId3"/>
              </a:rPr>
              <a:t>www.youtube.com/watch?v=xWe58WGWmlk&amp;t=362s</a:t>
            </a:r>
            <a:r>
              <a:rPr lang="en-US" sz="1800" dirty="0" smtClean="0">
                <a:latin typeface="Calibri Light" panose="020F0302020204030204" pitchFamily="34" charset="0"/>
              </a:rPr>
              <a:t> </a:t>
            </a:r>
            <a:endParaRPr lang="es-ES" sz="2400" dirty="0" smtClean="0">
              <a:latin typeface="Calibri Light" panose="020F0302020204030204" pitchFamily="34" charset="0"/>
            </a:endParaRPr>
          </a:p>
        </p:txBody>
      </p:sp>
      <p:pic>
        <p:nvPicPr>
          <p:cNvPr id="2" name="Imagen 1"/>
          <p:cNvPicPr>
            <a:picLocks noChangeAspect="1"/>
          </p:cNvPicPr>
          <p:nvPr/>
        </p:nvPicPr>
        <p:blipFill>
          <a:blip r:embed="rId4"/>
          <a:stretch>
            <a:fillRect/>
          </a:stretch>
        </p:blipFill>
        <p:spPr>
          <a:xfrm>
            <a:off x="109182" y="871325"/>
            <a:ext cx="8821796" cy="4369416"/>
          </a:xfrm>
          <a:prstGeom prst="rect">
            <a:avLst/>
          </a:prstGeom>
        </p:spPr>
      </p:pic>
    </p:spTree>
    <p:extLst>
      <p:ext uri="{BB962C8B-B14F-4D97-AF65-F5344CB8AC3E}">
        <p14:creationId xmlns:p14="http://schemas.microsoft.com/office/powerpoint/2010/main" val="30711882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643824" y="493452"/>
            <a:ext cx="7773224" cy="1631561"/>
          </a:xfrm>
          <a:prstGeom prst="rect">
            <a:avLst/>
          </a:prstGeom>
          <a:ln>
            <a:noFill/>
          </a:ln>
          <a:effectLst>
            <a:outerShdw blurRad="292100" dist="139700" dir="2700000" algn="tl" rotWithShape="0">
              <a:srgbClr val="333333">
                <a:alpha val="65000"/>
              </a:srgbClr>
            </a:outerShdw>
          </a:effectLst>
        </p:spPr>
      </p:pic>
      <p:pic>
        <p:nvPicPr>
          <p:cNvPr id="2" name="Imagen 1"/>
          <p:cNvPicPr>
            <a:picLocks noChangeAspect="1"/>
          </p:cNvPicPr>
          <p:nvPr/>
        </p:nvPicPr>
        <p:blipFill>
          <a:blip r:embed="rId4"/>
          <a:stretch>
            <a:fillRect/>
          </a:stretch>
        </p:blipFill>
        <p:spPr>
          <a:xfrm>
            <a:off x="2396945" y="2367029"/>
            <a:ext cx="5521395" cy="1264813"/>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p:nvPicPr>
        <p:blipFill>
          <a:blip r:embed="rId5"/>
          <a:stretch>
            <a:fillRect/>
          </a:stretch>
        </p:blipFill>
        <p:spPr>
          <a:xfrm>
            <a:off x="582098" y="4195696"/>
            <a:ext cx="8134350" cy="1428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505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3" name="CuadroTexto 2"/>
          <p:cNvSpPr txBox="1"/>
          <p:nvPr/>
        </p:nvSpPr>
        <p:spPr>
          <a:xfrm>
            <a:off x="1187356" y="6073253"/>
            <a:ext cx="8447964" cy="646331"/>
          </a:xfrm>
          <a:prstGeom prst="rect">
            <a:avLst/>
          </a:prstGeom>
          <a:noFill/>
        </p:spPr>
        <p:txBody>
          <a:bodyPr wrap="square" rtlCol="0">
            <a:spAutoFit/>
          </a:bodyPr>
          <a:lstStyle/>
          <a:p>
            <a:pPr marL="50800"/>
            <a:r>
              <a:rPr lang="en-US" sz="1800" b="1" dirty="0" err="1" smtClean="0">
                <a:latin typeface="Calibri Light" panose="020F0302020204030204" pitchFamily="34" charset="0"/>
              </a:rPr>
              <a:t>Harini</a:t>
            </a:r>
            <a:r>
              <a:rPr lang="en-US" sz="1800" b="1" dirty="0" smtClean="0">
                <a:latin typeface="Calibri Light" panose="020F0302020204030204" pitchFamily="34" charset="0"/>
              </a:rPr>
              <a:t> </a:t>
            </a:r>
            <a:r>
              <a:rPr lang="en-US" sz="1800" b="1" dirty="0" err="1" smtClean="0">
                <a:latin typeface="Calibri Light" panose="020F0302020204030204" pitchFamily="34" charset="0"/>
              </a:rPr>
              <a:t>Suresh.MIT</a:t>
            </a:r>
            <a:r>
              <a:rPr lang="en-US" sz="1800" b="1" dirty="0" smtClean="0">
                <a:latin typeface="Calibri Light" panose="020F0302020204030204" pitchFamily="34" charset="0"/>
              </a:rPr>
              <a:t> </a:t>
            </a:r>
            <a:r>
              <a:rPr lang="en-US" sz="1800" b="1" dirty="0">
                <a:latin typeface="Calibri Light" panose="020F0302020204030204" pitchFamily="34" charset="0"/>
              </a:rPr>
              <a:t>6.S191 Lecture 6: Deep Reinforcement </a:t>
            </a:r>
            <a:r>
              <a:rPr lang="en-US" sz="1800" b="1" dirty="0" smtClean="0">
                <a:latin typeface="Calibri Light" panose="020F0302020204030204" pitchFamily="34" charset="0"/>
              </a:rPr>
              <a:t>Learning </a:t>
            </a:r>
            <a:r>
              <a:rPr lang="en-US" sz="1800" dirty="0" smtClean="0">
                <a:latin typeface="Calibri Light" panose="020F0302020204030204" pitchFamily="34" charset="0"/>
                <a:hlinkClick r:id="rId3"/>
              </a:rPr>
              <a:t>https</a:t>
            </a:r>
            <a:r>
              <a:rPr lang="en-US" sz="1800" dirty="0">
                <a:latin typeface="Calibri Light" panose="020F0302020204030204" pitchFamily="34" charset="0"/>
                <a:hlinkClick r:id="rId3"/>
              </a:rPr>
              <a:t>://</a:t>
            </a:r>
            <a:r>
              <a:rPr lang="en-US" sz="1800" dirty="0" smtClean="0">
                <a:latin typeface="Calibri Light" panose="020F0302020204030204" pitchFamily="34" charset="0"/>
                <a:hlinkClick r:id="rId3"/>
              </a:rPr>
              <a:t>www.youtube.com/watch?v=xWe58WGWmlk&amp;t=362s</a:t>
            </a:r>
            <a:r>
              <a:rPr lang="en-US" sz="1800" dirty="0" smtClean="0">
                <a:latin typeface="Calibri Light" panose="020F0302020204030204" pitchFamily="34" charset="0"/>
              </a:rPr>
              <a:t> </a:t>
            </a:r>
            <a:endParaRPr lang="es-ES" sz="2400" dirty="0" smtClean="0">
              <a:latin typeface="Calibri Light" panose="020F0302020204030204" pitchFamily="34" charset="0"/>
            </a:endParaRPr>
          </a:p>
        </p:txBody>
      </p:sp>
      <p:pic>
        <p:nvPicPr>
          <p:cNvPr id="4" name="Imagen 3"/>
          <p:cNvPicPr>
            <a:picLocks noChangeAspect="1"/>
          </p:cNvPicPr>
          <p:nvPr/>
        </p:nvPicPr>
        <p:blipFill>
          <a:blip r:embed="rId4"/>
          <a:stretch>
            <a:fillRect/>
          </a:stretch>
        </p:blipFill>
        <p:spPr>
          <a:xfrm>
            <a:off x="133350" y="1162345"/>
            <a:ext cx="9010650" cy="4429125"/>
          </a:xfrm>
          <a:prstGeom prst="rect">
            <a:avLst/>
          </a:prstGeom>
        </p:spPr>
      </p:pic>
      <p:sp>
        <p:nvSpPr>
          <p:cNvPr id="6" name="Rectángulo 5"/>
          <p:cNvSpPr/>
          <p:nvPr/>
        </p:nvSpPr>
        <p:spPr>
          <a:xfrm>
            <a:off x="2540076" y="314317"/>
            <a:ext cx="3801041" cy="646331"/>
          </a:xfrm>
          <a:prstGeom prst="rect">
            <a:avLst/>
          </a:prstGeom>
        </p:spPr>
        <p:txBody>
          <a:bodyPr wrap="none">
            <a:spAutoFit/>
          </a:bodyPr>
          <a:lstStyle/>
          <a:p>
            <a:r>
              <a:rPr lang="en-US" sz="3600" dirty="0">
                <a:solidFill>
                  <a:schemeClr val="accent6">
                    <a:lumMod val="75000"/>
                  </a:schemeClr>
                </a:solidFill>
              </a:rPr>
              <a:t>Bellman Equation</a:t>
            </a:r>
          </a:p>
        </p:txBody>
      </p:sp>
    </p:spTree>
    <p:extLst>
      <p:ext uri="{BB962C8B-B14F-4D97-AF65-F5344CB8AC3E}">
        <p14:creationId xmlns:p14="http://schemas.microsoft.com/office/powerpoint/2010/main" val="4908173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3" name="CuadroTexto 2"/>
          <p:cNvSpPr txBox="1"/>
          <p:nvPr/>
        </p:nvSpPr>
        <p:spPr>
          <a:xfrm>
            <a:off x="1187356" y="6073253"/>
            <a:ext cx="8447964" cy="646331"/>
          </a:xfrm>
          <a:prstGeom prst="rect">
            <a:avLst/>
          </a:prstGeom>
          <a:noFill/>
        </p:spPr>
        <p:txBody>
          <a:bodyPr wrap="square" rtlCol="0">
            <a:spAutoFit/>
          </a:bodyPr>
          <a:lstStyle/>
          <a:p>
            <a:pPr marL="50800"/>
            <a:r>
              <a:rPr lang="en-US" sz="1800" b="1" dirty="0" err="1" smtClean="0">
                <a:latin typeface="Calibri Light" panose="020F0302020204030204" pitchFamily="34" charset="0"/>
              </a:rPr>
              <a:t>Harini</a:t>
            </a:r>
            <a:r>
              <a:rPr lang="en-US" sz="1800" b="1" dirty="0" smtClean="0">
                <a:latin typeface="Calibri Light" panose="020F0302020204030204" pitchFamily="34" charset="0"/>
              </a:rPr>
              <a:t> </a:t>
            </a:r>
            <a:r>
              <a:rPr lang="en-US" sz="1800" b="1" dirty="0" err="1" smtClean="0">
                <a:latin typeface="Calibri Light" panose="020F0302020204030204" pitchFamily="34" charset="0"/>
              </a:rPr>
              <a:t>Suresh.MIT</a:t>
            </a:r>
            <a:r>
              <a:rPr lang="en-US" sz="1800" b="1" dirty="0" smtClean="0">
                <a:latin typeface="Calibri Light" panose="020F0302020204030204" pitchFamily="34" charset="0"/>
              </a:rPr>
              <a:t> </a:t>
            </a:r>
            <a:r>
              <a:rPr lang="en-US" sz="1800" b="1" dirty="0">
                <a:latin typeface="Calibri Light" panose="020F0302020204030204" pitchFamily="34" charset="0"/>
              </a:rPr>
              <a:t>6.S191 Lecture 6: Deep Reinforcement </a:t>
            </a:r>
            <a:r>
              <a:rPr lang="en-US" sz="1800" b="1" dirty="0" smtClean="0">
                <a:latin typeface="Calibri Light" panose="020F0302020204030204" pitchFamily="34" charset="0"/>
              </a:rPr>
              <a:t>Learning </a:t>
            </a:r>
            <a:r>
              <a:rPr lang="en-US" sz="1800" dirty="0" smtClean="0">
                <a:latin typeface="Calibri Light" panose="020F0302020204030204" pitchFamily="34" charset="0"/>
                <a:hlinkClick r:id="rId3"/>
              </a:rPr>
              <a:t>https</a:t>
            </a:r>
            <a:r>
              <a:rPr lang="en-US" sz="1800" dirty="0">
                <a:latin typeface="Calibri Light" panose="020F0302020204030204" pitchFamily="34" charset="0"/>
                <a:hlinkClick r:id="rId3"/>
              </a:rPr>
              <a:t>://</a:t>
            </a:r>
            <a:r>
              <a:rPr lang="en-US" sz="1800" dirty="0" smtClean="0">
                <a:latin typeface="Calibri Light" panose="020F0302020204030204" pitchFamily="34" charset="0"/>
                <a:hlinkClick r:id="rId3"/>
              </a:rPr>
              <a:t>www.youtube.com/watch?v=xWe58WGWmlk&amp;t=362s</a:t>
            </a:r>
            <a:r>
              <a:rPr lang="en-US" sz="1800" dirty="0" smtClean="0">
                <a:latin typeface="Calibri Light" panose="020F0302020204030204" pitchFamily="34" charset="0"/>
              </a:rPr>
              <a:t> </a:t>
            </a:r>
            <a:endParaRPr lang="es-ES" sz="2400" dirty="0" smtClean="0">
              <a:latin typeface="Calibri Light" panose="020F0302020204030204" pitchFamily="34" charset="0"/>
            </a:endParaRPr>
          </a:p>
        </p:txBody>
      </p:sp>
      <p:pic>
        <p:nvPicPr>
          <p:cNvPr id="2" name="Imagen 1"/>
          <p:cNvPicPr>
            <a:picLocks noChangeAspect="1"/>
          </p:cNvPicPr>
          <p:nvPr/>
        </p:nvPicPr>
        <p:blipFill>
          <a:blip r:embed="rId4"/>
          <a:stretch>
            <a:fillRect/>
          </a:stretch>
        </p:blipFill>
        <p:spPr>
          <a:xfrm>
            <a:off x="0" y="1174322"/>
            <a:ext cx="9048750" cy="4314825"/>
          </a:xfrm>
          <a:prstGeom prst="rect">
            <a:avLst/>
          </a:prstGeom>
        </p:spPr>
      </p:pic>
      <p:sp>
        <p:nvSpPr>
          <p:cNvPr id="4" name="Rectángulo 3"/>
          <p:cNvSpPr/>
          <p:nvPr/>
        </p:nvSpPr>
        <p:spPr>
          <a:xfrm>
            <a:off x="2900684" y="249922"/>
            <a:ext cx="2595582" cy="646331"/>
          </a:xfrm>
          <a:prstGeom prst="rect">
            <a:avLst/>
          </a:prstGeom>
        </p:spPr>
        <p:txBody>
          <a:bodyPr wrap="none">
            <a:spAutoFit/>
          </a:bodyPr>
          <a:lstStyle/>
          <a:p>
            <a:r>
              <a:rPr lang="en-US" sz="3600" dirty="0" smtClean="0">
                <a:solidFill>
                  <a:schemeClr val="accent6">
                    <a:lumMod val="75000"/>
                  </a:schemeClr>
                </a:solidFill>
              </a:rPr>
              <a:t>Q - learning</a:t>
            </a:r>
            <a:endParaRPr lang="en-US" sz="3600" dirty="0">
              <a:solidFill>
                <a:schemeClr val="accent6">
                  <a:lumMod val="75000"/>
                </a:schemeClr>
              </a:solidFill>
            </a:endParaRPr>
          </a:p>
        </p:txBody>
      </p:sp>
    </p:spTree>
    <p:extLst>
      <p:ext uri="{BB962C8B-B14F-4D97-AF65-F5344CB8AC3E}">
        <p14:creationId xmlns:p14="http://schemas.microsoft.com/office/powerpoint/2010/main" val="3000748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3" name="Shape 483"/>
          <p:cNvSpPr/>
          <p:nvPr/>
        </p:nvSpPr>
        <p:spPr>
          <a:xfrm>
            <a:off x="907847" y="229640"/>
            <a:ext cx="7239866" cy="138499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2400" dirty="0" smtClean="0">
                <a:solidFill>
                  <a:srgbClr val="0070C0"/>
                </a:solidFill>
              </a:rPr>
              <a:t>(in </a:t>
            </a:r>
            <a:r>
              <a:rPr lang="en-US" sz="2400" dirty="0" smtClean="0">
                <a:solidFill>
                  <a:srgbClr val="0070C0"/>
                </a:solidFill>
              </a:rPr>
              <a:t>this course) </a:t>
            </a:r>
            <a:r>
              <a:rPr lang="en-US" sz="2400" dirty="0" smtClean="0">
                <a:solidFill>
                  <a:srgbClr val="0070C0"/>
                </a:solidFill>
              </a:rPr>
              <a:t>at this point</a:t>
            </a:r>
            <a:r>
              <a:rPr lang="en-US" sz="2400" dirty="0" smtClean="0">
                <a:solidFill>
                  <a:srgbClr val="0070C0"/>
                </a:solidFill>
              </a:rPr>
              <a:t> </a:t>
            </a:r>
            <a:r>
              <a:rPr lang="en-US" sz="2400" dirty="0" smtClean="0">
                <a:solidFill>
                  <a:srgbClr val="0070C0"/>
                </a:solidFill>
              </a:rPr>
              <a:t>we have considered </a:t>
            </a:r>
            <a:r>
              <a:rPr lang="en-US" sz="2400" i="0" u="none" strike="noStrike" cap="none" dirty="0" smtClean="0">
                <a:solidFill>
                  <a:srgbClr val="0070C0"/>
                </a:solidFill>
                <a:sym typeface="Arial"/>
              </a:rPr>
              <a:t>Deep Learning as:</a:t>
            </a:r>
            <a:endParaRPr sz="1000" dirty="0"/>
          </a:p>
          <a:p>
            <a:pPr marL="0" marR="0" lvl="0" indent="0" algn="ctr" rtl="0">
              <a:lnSpc>
                <a:spcPct val="100000"/>
              </a:lnSpc>
              <a:spcBef>
                <a:spcPts val="0"/>
              </a:spcBef>
              <a:spcAft>
                <a:spcPts val="0"/>
              </a:spcAft>
              <a:buNone/>
            </a:pPr>
            <a:r>
              <a:rPr lang="en-US" sz="2800" b="1" i="0" u="none" strike="noStrike" cap="none" dirty="0">
                <a:solidFill>
                  <a:srgbClr val="0070C0"/>
                </a:solidFill>
                <a:sym typeface="Arial"/>
              </a:rPr>
              <a:t>End-to-end</a:t>
            </a:r>
            <a:endParaRPr b="1" dirty="0"/>
          </a:p>
          <a:p>
            <a:pPr marL="0" marR="0" lvl="0" indent="0" algn="ctr" rtl="0">
              <a:lnSpc>
                <a:spcPct val="100000"/>
              </a:lnSpc>
              <a:spcBef>
                <a:spcPts val="0"/>
              </a:spcBef>
              <a:spcAft>
                <a:spcPts val="0"/>
              </a:spcAft>
              <a:buNone/>
            </a:pPr>
            <a:r>
              <a:rPr lang="en-US" sz="2800" b="1" i="0" u="none" strike="noStrike" cap="none" dirty="0">
                <a:solidFill>
                  <a:srgbClr val="0070C0"/>
                </a:solidFill>
                <a:sym typeface="Arial"/>
              </a:rPr>
              <a:t>REVOLUTION</a:t>
            </a:r>
            <a:r>
              <a:rPr lang="en-US" sz="3600" b="1" i="0" u="none" strike="noStrike" cap="none" dirty="0">
                <a:solidFill>
                  <a:srgbClr val="0070C0"/>
                </a:solidFill>
                <a:sym typeface="Arial"/>
              </a:rPr>
              <a:t>!</a:t>
            </a:r>
            <a:endParaRPr sz="3600" b="1" i="0" u="none" strike="noStrike" cap="none" dirty="0">
              <a:solidFill>
                <a:srgbClr val="0070C0"/>
              </a:solidFill>
              <a:sym typeface="Arial"/>
            </a:endParaRPr>
          </a:p>
        </p:txBody>
      </p:sp>
      <p:pic>
        <p:nvPicPr>
          <p:cNvPr id="2" name="Imagen 1"/>
          <p:cNvPicPr>
            <a:picLocks noChangeAspect="1"/>
          </p:cNvPicPr>
          <p:nvPr/>
        </p:nvPicPr>
        <p:blipFill>
          <a:blip r:embed="rId3"/>
          <a:stretch>
            <a:fillRect/>
          </a:stretch>
        </p:blipFill>
        <p:spPr>
          <a:xfrm>
            <a:off x="109182" y="2456597"/>
            <a:ext cx="8884694" cy="3330054"/>
          </a:xfrm>
          <a:prstGeom prst="rect">
            <a:avLst/>
          </a:prstGeom>
        </p:spPr>
      </p:pic>
    </p:spTree>
    <p:extLst>
      <p:ext uri="{BB962C8B-B14F-4D97-AF65-F5344CB8AC3E}">
        <p14:creationId xmlns:p14="http://schemas.microsoft.com/office/powerpoint/2010/main" val="834035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3" name="CuadroTexto 2"/>
          <p:cNvSpPr txBox="1"/>
          <p:nvPr/>
        </p:nvSpPr>
        <p:spPr>
          <a:xfrm>
            <a:off x="1187356" y="6073253"/>
            <a:ext cx="8447964" cy="646331"/>
          </a:xfrm>
          <a:prstGeom prst="rect">
            <a:avLst/>
          </a:prstGeom>
          <a:noFill/>
        </p:spPr>
        <p:txBody>
          <a:bodyPr wrap="square" rtlCol="0">
            <a:spAutoFit/>
          </a:bodyPr>
          <a:lstStyle/>
          <a:p>
            <a:pPr marL="50800"/>
            <a:r>
              <a:rPr lang="en-US" sz="1800" b="1" dirty="0" err="1" smtClean="0">
                <a:latin typeface="Calibri Light" panose="020F0302020204030204" pitchFamily="34" charset="0"/>
              </a:rPr>
              <a:t>Harini</a:t>
            </a:r>
            <a:r>
              <a:rPr lang="en-US" sz="1800" b="1" dirty="0" smtClean="0">
                <a:latin typeface="Calibri Light" panose="020F0302020204030204" pitchFamily="34" charset="0"/>
              </a:rPr>
              <a:t> </a:t>
            </a:r>
            <a:r>
              <a:rPr lang="en-US" sz="1800" b="1" dirty="0" err="1" smtClean="0">
                <a:latin typeface="Calibri Light" panose="020F0302020204030204" pitchFamily="34" charset="0"/>
              </a:rPr>
              <a:t>Suresh.MIT</a:t>
            </a:r>
            <a:r>
              <a:rPr lang="en-US" sz="1800" b="1" dirty="0" smtClean="0">
                <a:latin typeface="Calibri Light" panose="020F0302020204030204" pitchFamily="34" charset="0"/>
              </a:rPr>
              <a:t> </a:t>
            </a:r>
            <a:r>
              <a:rPr lang="en-US" sz="1800" b="1" dirty="0">
                <a:latin typeface="Calibri Light" panose="020F0302020204030204" pitchFamily="34" charset="0"/>
              </a:rPr>
              <a:t>6.S191 Lecture 6: Deep Reinforcement </a:t>
            </a:r>
            <a:r>
              <a:rPr lang="en-US" sz="1800" b="1" dirty="0" smtClean="0">
                <a:latin typeface="Calibri Light" panose="020F0302020204030204" pitchFamily="34" charset="0"/>
              </a:rPr>
              <a:t>Learning </a:t>
            </a:r>
            <a:r>
              <a:rPr lang="en-US" sz="1800" dirty="0" smtClean="0">
                <a:latin typeface="Calibri Light" panose="020F0302020204030204" pitchFamily="34" charset="0"/>
                <a:hlinkClick r:id="rId3"/>
              </a:rPr>
              <a:t>https</a:t>
            </a:r>
            <a:r>
              <a:rPr lang="en-US" sz="1800" dirty="0">
                <a:latin typeface="Calibri Light" panose="020F0302020204030204" pitchFamily="34" charset="0"/>
                <a:hlinkClick r:id="rId3"/>
              </a:rPr>
              <a:t>://</a:t>
            </a:r>
            <a:r>
              <a:rPr lang="en-US" sz="1800" dirty="0" smtClean="0">
                <a:latin typeface="Calibri Light" panose="020F0302020204030204" pitchFamily="34" charset="0"/>
                <a:hlinkClick r:id="rId3"/>
              </a:rPr>
              <a:t>www.youtube.com/watch?v=xWe58WGWmlk&amp;t=362s</a:t>
            </a:r>
            <a:r>
              <a:rPr lang="en-US" sz="1800" dirty="0" smtClean="0">
                <a:latin typeface="Calibri Light" panose="020F0302020204030204" pitchFamily="34" charset="0"/>
              </a:rPr>
              <a:t> </a:t>
            </a:r>
            <a:endParaRPr lang="es-ES" sz="2400" dirty="0" smtClean="0">
              <a:latin typeface="Calibri Light" panose="020F0302020204030204" pitchFamily="34" charset="0"/>
            </a:endParaRPr>
          </a:p>
        </p:txBody>
      </p:sp>
      <p:pic>
        <p:nvPicPr>
          <p:cNvPr id="4" name="Imagen 3"/>
          <p:cNvPicPr>
            <a:picLocks noChangeAspect="1"/>
          </p:cNvPicPr>
          <p:nvPr/>
        </p:nvPicPr>
        <p:blipFill>
          <a:blip r:embed="rId4"/>
          <a:stretch>
            <a:fillRect/>
          </a:stretch>
        </p:blipFill>
        <p:spPr>
          <a:xfrm>
            <a:off x="163773" y="1292594"/>
            <a:ext cx="8338782" cy="3448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19860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3" name="CuadroTexto 2"/>
          <p:cNvSpPr txBox="1"/>
          <p:nvPr/>
        </p:nvSpPr>
        <p:spPr>
          <a:xfrm>
            <a:off x="1187356" y="6073253"/>
            <a:ext cx="8447964" cy="646331"/>
          </a:xfrm>
          <a:prstGeom prst="rect">
            <a:avLst/>
          </a:prstGeom>
          <a:noFill/>
        </p:spPr>
        <p:txBody>
          <a:bodyPr wrap="square" rtlCol="0">
            <a:spAutoFit/>
          </a:bodyPr>
          <a:lstStyle/>
          <a:p>
            <a:pPr marL="50800"/>
            <a:r>
              <a:rPr lang="en-US" sz="1800" b="1" dirty="0" err="1" smtClean="0">
                <a:latin typeface="Calibri Light" panose="020F0302020204030204" pitchFamily="34" charset="0"/>
              </a:rPr>
              <a:t>Harini</a:t>
            </a:r>
            <a:r>
              <a:rPr lang="en-US" sz="1800" b="1" dirty="0" smtClean="0">
                <a:latin typeface="Calibri Light" panose="020F0302020204030204" pitchFamily="34" charset="0"/>
              </a:rPr>
              <a:t> </a:t>
            </a:r>
            <a:r>
              <a:rPr lang="en-US" sz="1800" b="1" dirty="0" err="1" smtClean="0">
                <a:latin typeface="Calibri Light" panose="020F0302020204030204" pitchFamily="34" charset="0"/>
              </a:rPr>
              <a:t>Suresh.MIT</a:t>
            </a:r>
            <a:r>
              <a:rPr lang="en-US" sz="1800" b="1" dirty="0" smtClean="0">
                <a:latin typeface="Calibri Light" panose="020F0302020204030204" pitchFamily="34" charset="0"/>
              </a:rPr>
              <a:t> </a:t>
            </a:r>
            <a:r>
              <a:rPr lang="en-US" sz="1800" b="1" dirty="0">
                <a:latin typeface="Calibri Light" panose="020F0302020204030204" pitchFamily="34" charset="0"/>
              </a:rPr>
              <a:t>6.S191 Lecture 6: Deep Reinforcement </a:t>
            </a:r>
            <a:r>
              <a:rPr lang="en-US" sz="1800" b="1" dirty="0" smtClean="0">
                <a:latin typeface="Calibri Light" panose="020F0302020204030204" pitchFamily="34" charset="0"/>
              </a:rPr>
              <a:t>Learning </a:t>
            </a:r>
            <a:r>
              <a:rPr lang="en-US" sz="1800" dirty="0" smtClean="0">
                <a:latin typeface="Calibri Light" panose="020F0302020204030204" pitchFamily="34" charset="0"/>
                <a:hlinkClick r:id="rId3"/>
              </a:rPr>
              <a:t>https</a:t>
            </a:r>
            <a:r>
              <a:rPr lang="en-US" sz="1800" dirty="0">
                <a:latin typeface="Calibri Light" panose="020F0302020204030204" pitchFamily="34" charset="0"/>
                <a:hlinkClick r:id="rId3"/>
              </a:rPr>
              <a:t>://</a:t>
            </a:r>
            <a:r>
              <a:rPr lang="en-US" sz="1800" dirty="0" smtClean="0">
                <a:latin typeface="Calibri Light" panose="020F0302020204030204" pitchFamily="34" charset="0"/>
                <a:hlinkClick r:id="rId3"/>
              </a:rPr>
              <a:t>www.youtube.com/watch?v=xWe58WGWmlk&amp;t=362s</a:t>
            </a:r>
            <a:r>
              <a:rPr lang="en-US" sz="1800" dirty="0" smtClean="0">
                <a:latin typeface="Calibri Light" panose="020F0302020204030204" pitchFamily="34" charset="0"/>
              </a:rPr>
              <a:t> </a:t>
            </a:r>
            <a:endParaRPr lang="es-ES" sz="2400" dirty="0" smtClean="0">
              <a:latin typeface="Calibri Light" panose="020F0302020204030204" pitchFamily="34" charset="0"/>
            </a:endParaRPr>
          </a:p>
        </p:txBody>
      </p:sp>
      <p:pic>
        <p:nvPicPr>
          <p:cNvPr id="5" name="Imagen 4"/>
          <p:cNvPicPr>
            <a:picLocks noChangeAspect="1"/>
          </p:cNvPicPr>
          <p:nvPr/>
        </p:nvPicPr>
        <p:blipFill>
          <a:blip r:embed="rId4"/>
          <a:stretch>
            <a:fillRect/>
          </a:stretch>
        </p:blipFill>
        <p:spPr>
          <a:xfrm>
            <a:off x="300252" y="831912"/>
            <a:ext cx="8589026" cy="3494428"/>
          </a:xfrm>
          <a:prstGeom prst="rect">
            <a:avLst/>
          </a:prstGeom>
        </p:spPr>
      </p:pic>
    </p:spTree>
    <p:extLst>
      <p:ext uri="{BB962C8B-B14F-4D97-AF65-F5344CB8AC3E}">
        <p14:creationId xmlns:p14="http://schemas.microsoft.com/office/powerpoint/2010/main" val="28823719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3" name="CuadroTexto 2"/>
          <p:cNvSpPr txBox="1"/>
          <p:nvPr/>
        </p:nvSpPr>
        <p:spPr>
          <a:xfrm>
            <a:off x="1187356" y="6073253"/>
            <a:ext cx="8447964" cy="646331"/>
          </a:xfrm>
          <a:prstGeom prst="rect">
            <a:avLst/>
          </a:prstGeom>
          <a:noFill/>
        </p:spPr>
        <p:txBody>
          <a:bodyPr wrap="square" rtlCol="0">
            <a:spAutoFit/>
          </a:bodyPr>
          <a:lstStyle/>
          <a:p>
            <a:pPr marL="50800"/>
            <a:r>
              <a:rPr lang="en-US" sz="1800" b="1" dirty="0" err="1" smtClean="0">
                <a:latin typeface="Calibri Light" panose="020F0302020204030204" pitchFamily="34" charset="0"/>
              </a:rPr>
              <a:t>Harini</a:t>
            </a:r>
            <a:r>
              <a:rPr lang="en-US" sz="1800" b="1" dirty="0" smtClean="0">
                <a:latin typeface="Calibri Light" panose="020F0302020204030204" pitchFamily="34" charset="0"/>
              </a:rPr>
              <a:t> </a:t>
            </a:r>
            <a:r>
              <a:rPr lang="en-US" sz="1800" b="1" dirty="0" err="1" smtClean="0">
                <a:latin typeface="Calibri Light" panose="020F0302020204030204" pitchFamily="34" charset="0"/>
              </a:rPr>
              <a:t>Suresh.MIT</a:t>
            </a:r>
            <a:r>
              <a:rPr lang="en-US" sz="1800" b="1" dirty="0" smtClean="0">
                <a:latin typeface="Calibri Light" panose="020F0302020204030204" pitchFamily="34" charset="0"/>
              </a:rPr>
              <a:t> </a:t>
            </a:r>
            <a:r>
              <a:rPr lang="en-US" sz="1800" b="1" dirty="0">
                <a:latin typeface="Calibri Light" panose="020F0302020204030204" pitchFamily="34" charset="0"/>
              </a:rPr>
              <a:t>6.S191 Lecture 6: Deep Reinforcement </a:t>
            </a:r>
            <a:r>
              <a:rPr lang="en-US" sz="1800" b="1" dirty="0" smtClean="0">
                <a:latin typeface="Calibri Light" panose="020F0302020204030204" pitchFamily="34" charset="0"/>
              </a:rPr>
              <a:t>Learning </a:t>
            </a:r>
            <a:r>
              <a:rPr lang="en-US" sz="1800" dirty="0" smtClean="0">
                <a:latin typeface="Calibri Light" panose="020F0302020204030204" pitchFamily="34" charset="0"/>
                <a:hlinkClick r:id="rId3"/>
              </a:rPr>
              <a:t>https</a:t>
            </a:r>
            <a:r>
              <a:rPr lang="en-US" sz="1800" dirty="0">
                <a:latin typeface="Calibri Light" panose="020F0302020204030204" pitchFamily="34" charset="0"/>
                <a:hlinkClick r:id="rId3"/>
              </a:rPr>
              <a:t>://</a:t>
            </a:r>
            <a:r>
              <a:rPr lang="en-US" sz="1800" dirty="0" smtClean="0">
                <a:latin typeface="Calibri Light" panose="020F0302020204030204" pitchFamily="34" charset="0"/>
                <a:hlinkClick r:id="rId3"/>
              </a:rPr>
              <a:t>www.youtube.com/watch?v=xWe58WGWmlk&amp;t=362s</a:t>
            </a:r>
            <a:r>
              <a:rPr lang="en-US" sz="1800" dirty="0" smtClean="0">
                <a:latin typeface="Calibri Light" panose="020F0302020204030204" pitchFamily="34" charset="0"/>
              </a:rPr>
              <a:t> </a:t>
            </a:r>
            <a:endParaRPr lang="es-ES" sz="2400" dirty="0" smtClean="0">
              <a:latin typeface="Calibri Light" panose="020F0302020204030204" pitchFamily="34" charset="0"/>
            </a:endParaRPr>
          </a:p>
        </p:txBody>
      </p:sp>
      <p:pic>
        <p:nvPicPr>
          <p:cNvPr id="2" name="Imagen 1"/>
          <p:cNvPicPr>
            <a:picLocks noChangeAspect="1"/>
          </p:cNvPicPr>
          <p:nvPr/>
        </p:nvPicPr>
        <p:blipFill>
          <a:blip r:embed="rId4"/>
          <a:stretch>
            <a:fillRect/>
          </a:stretch>
        </p:blipFill>
        <p:spPr>
          <a:xfrm>
            <a:off x="191068" y="471671"/>
            <a:ext cx="8707272" cy="4644475"/>
          </a:xfrm>
          <a:prstGeom prst="rect">
            <a:avLst/>
          </a:prstGeom>
        </p:spPr>
      </p:pic>
    </p:spTree>
    <p:extLst>
      <p:ext uri="{BB962C8B-B14F-4D97-AF65-F5344CB8AC3E}">
        <p14:creationId xmlns:p14="http://schemas.microsoft.com/office/powerpoint/2010/main" val="18589471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3" name="CuadroTexto 2"/>
          <p:cNvSpPr txBox="1"/>
          <p:nvPr/>
        </p:nvSpPr>
        <p:spPr>
          <a:xfrm>
            <a:off x="1187356" y="6073253"/>
            <a:ext cx="8447964" cy="646331"/>
          </a:xfrm>
          <a:prstGeom prst="rect">
            <a:avLst/>
          </a:prstGeom>
          <a:noFill/>
        </p:spPr>
        <p:txBody>
          <a:bodyPr wrap="square" rtlCol="0">
            <a:spAutoFit/>
          </a:bodyPr>
          <a:lstStyle/>
          <a:p>
            <a:pPr marL="50800"/>
            <a:r>
              <a:rPr lang="en-US" sz="1800" b="1" dirty="0" err="1" smtClean="0">
                <a:latin typeface="Calibri Light" panose="020F0302020204030204" pitchFamily="34" charset="0"/>
              </a:rPr>
              <a:t>Harini</a:t>
            </a:r>
            <a:r>
              <a:rPr lang="en-US" sz="1800" b="1" dirty="0" smtClean="0">
                <a:latin typeface="Calibri Light" panose="020F0302020204030204" pitchFamily="34" charset="0"/>
              </a:rPr>
              <a:t> </a:t>
            </a:r>
            <a:r>
              <a:rPr lang="en-US" sz="1800" b="1" dirty="0" err="1" smtClean="0">
                <a:latin typeface="Calibri Light" panose="020F0302020204030204" pitchFamily="34" charset="0"/>
              </a:rPr>
              <a:t>Suresh.MIT</a:t>
            </a:r>
            <a:r>
              <a:rPr lang="en-US" sz="1800" b="1" dirty="0" smtClean="0">
                <a:latin typeface="Calibri Light" panose="020F0302020204030204" pitchFamily="34" charset="0"/>
              </a:rPr>
              <a:t> </a:t>
            </a:r>
            <a:r>
              <a:rPr lang="en-US" sz="1800" b="1" dirty="0">
                <a:latin typeface="Calibri Light" panose="020F0302020204030204" pitchFamily="34" charset="0"/>
              </a:rPr>
              <a:t>6.S191 Lecture 6: Deep Reinforcement </a:t>
            </a:r>
            <a:r>
              <a:rPr lang="en-US" sz="1800" b="1" dirty="0" smtClean="0">
                <a:latin typeface="Calibri Light" panose="020F0302020204030204" pitchFamily="34" charset="0"/>
              </a:rPr>
              <a:t>Learning </a:t>
            </a:r>
            <a:r>
              <a:rPr lang="en-US" sz="1800" dirty="0" smtClean="0">
                <a:latin typeface="Calibri Light" panose="020F0302020204030204" pitchFamily="34" charset="0"/>
                <a:hlinkClick r:id="rId3"/>
              </a:rPr>
              <a:t>https</a:t>
            </a:r>
            <a:r>
              <a:rPr lang="en-US" sz="1800" dirty="0">
                <a:latin typeface="Calibri Light" panose="020F0302020204030204" pitchFamily="34" charset="0"/>
                <a:hlinkClick r:id="rId3"/>
              </a:rPr>
              <a:t>://</a:t>
            </a:r>
            <a:r>
              <a:rPr lang="en-US" sz="1800" dirty="0" smtClean="0">
                <a:latin typeface="Calibri Light" panose="020F0302020204030204" pitchFamily="34" charset="0"/>
                <a:hlinkClick r:id="rId3"/>
              </a:rPr>
              <a:t>www.youtube.com/watch?v=xWe58WGWmlk&amp;t=362s</a:t>
            </a:r>
            <a:r>
              <a:rPr lang="en-US" sz="1800" dirty="0" smtClean="0">
                <a:latin typeface="Calibri Light" panose="020F0302020204030204" pitchFamily="34" charset="0"/>
              </a:rPr>
              <a:t> </a:t>
            </a:r>
            <a:endParaRPr lang="es-ES" sz="2400" dirty="0" smtClean="0">
              <a:latin typeface="Calibri Light" panose="020F0302020204030204" pitchFamily="34" charset="0"/>
            </a:endParaRPr>
          </a:p>
        </p:txBody>
      </p:sp>
      <p:pic>
        <p:nvPicPr>
          <p:cNvPr id="4" name="Imagen 3"/>
          <p:cNvPicPr>
            <a:picLocks noChangeAspect="1"/>
          </p:cNvPicPr>
          <p:nvPr/>
        </p:nvPicPr>
        <p:blipFill>
          <a:blip r:embed="rId4"/>
          <a:stretch>
            <a:fillRect/>
          </a:stretch>
        </p:blipFill>
        <p:spPr>
          <a:xfrm>
            <a:off x="450376" y="824005"/>
            <a:ext cx="7942997" cy="4027774"/>
          </a:xfrm>
          <a:prstGeom prst="rect">
            <a:avLst/>
          </a:prstGeom>
        </p:spPr>
      </p:pic>
    </p:spTree>
    <p:extLst>
      <p:ext uri="{BB962C8B-B14F-4D97-AF65-F5344CB8AC3E}">
        <p14:creationId xmlns:p14="http://schemas.microsoft.com/office/powerpoint/2010/main" val="1171890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9074909" cy="6858000"/>
          </a:xfrm>
          <a:prstGeom prst="rect">
            <a:avLst/>
          </a:prstGeom>
        </p:spPr>
      </p:pic>
    </p:spTree>
    <p:extLst>
      <p:ext uri="{BB962C8B-B14F-4D97-AF65-F5344CB8AC3E}">
        <p14:creationId xmlns:p14="http://schemas.microsoft.com/office/powerpoint/2010/main" val="8372714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p:nvPr/>
        </p:nvSpPr>
        <p:spPr>
          <a:xfrm>
            <a:off x="293427" y="180834"/>
            <a:ext cx="8229600" cy="676672"/>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560"/>
              </a:spcBef>
              <a:spcAft>
                <a:spcPts val="0"/>
              </a:spcAft>
              <a:buClr>
                <a:schemeClr val="dk1"/>
              </a:buClr>
              <a:buSzPts val="2800"/>
              <a:buFont typeface="Arial"/>
              <a:buNone/>
            </a:pPr>
            <a:r>
              <a:rPr lang="en-US" sz="3200" b="1" i="0" u="none" strike="noStrike" cap="none">
                <a:solidFill>
                  <a:srgbClr val="0070C0"/>
                </a:solidFill>
                <a:latin typeface="Calibri"/>
                <a:ea typeface="Calibri"/>
                <a:cs typeface="Calibri"/>
                <a:sym typeface="Calibri"/>
              </a:rPr>
              <a:t>Universal approach!</a:t>
            </a:r>
            <a:endParaRPr sz="3200" b="1" i="0" u="none" strike="noStrike" cap="none">
              <a:solidFill>
                <a:srgbClr val="0070C0"/>
              </a:solidFill>
              <a:latin typeface="Calibri"/>
              <a:ea typeface="Calibri"/>
              <a:cs typeface="Calibri"/>
              <a:sym typeface="Calibri"/>
            </a:endParaRPr>
          </a:p>
          <a:p>
            <a:pPr marL="50800" marR="0" lvl="0" indent="0" algn="l" rtl="0">
              <a:lnSpc>
                <a:spcPct val="100000"/>
              </a:lnSpc>
              <a:spcBef>
                <a:spcPts val="560"/>
              </a:spcBef>
              <a:spcAft>
                <a:spcPts val="0"/>
              </a:spcAft>
              <a:buClr>
                <a:schemeClr val="dk1"/>
              </a:buClr>
              <a:buSzPts val="2800"/>
              <a:buFont typeface="Arial"/>
              <a:buNone/>
            </a:pPr>
            <a:endParaRPr sz="3200" b="0" i="0" u="none" strike="noStrike" cap="none">
              <a:solidFill>
                <a:srgbClr val="0070C0"/>
              </a:solidFill>
              <a:latin typeface="Calibri"/>
              <a:ea typeface="Calibri"/>
              <a:cs typeface="Calibri"/>
              <a:sym typeface="Calibri"/>
            </a:endParaRPr>
          </a:p>
        </p:txBody>
      </p:sp>
      <p:pic>
        <p:nvPicPr>
          <p:cNvPr id="450" name="Shape 450"/>
          <p:cNvPicPr preferRelativeResize="0"/>
          <p:nvPr/>
        </p:nvPicPr>
        <p:blipFill rotWithShape="1">
          <a:blip r:embed="rId3">
            <a:alphaModFix/>
          </a:blip>
          <a:srcRect/>
          <a:stretch/>
        </p:blipFill>
        <p:spPr>
          <a:xfrm>
            <a:off x="349582" y="1308338"/>
            <a:ext cx="8362950" cy="4705350"/>
          </a:xfrm>
          <a:prstGeom prst="rect">
            <a:avLst/>
          </a:prstGeom>
          <a:noFill/>
          <a:ln>
            <a:noFill/>
          </a:ln>
        </p:spPr>
      </p:pic>
      <p:cxnSp>
        <p:nvCxnSpPr>
          <p:cNvPr id="451" name="Shape 451"/>
          <p:cNvCxnSpPr/>
          <p:nvPr/>
        </p:nvCxnSpPr>
        <p:spPr>
          <a:xfrm>
            <a:off x="450376" y="982639"/>
            <a:ext cx="7997588"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41846663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3" name="Shape 433"/>
          <p:cNvPicPr preferRelativeResize="0"/>
          <p:nvPr/>
        </p:nvPicPr>
        <p:blipFill rotWithShape="1">
          <a:blip r:embed="rId3">
            <a:alphaModFix/>
          </a:blip>
          <a:srcRect/>
          <a:stretch/>
        </p:blipFill>
        <p:spPr>
          <a:xfrm>
            <a:off x="682387" y="2101755"/>
            <a:ext cx="7765577" cy="3138985"/>
          </a:xfrm>
          <a:prstGeom prst="rect">
            <a:avLst/>
          </a:prstGeom>
          <a:noFill/>
          <a:ln>
            <a:noFill/>
          </a:ln>
        </p:spPr>
      </p:pic>
      <p:sp>
        <p:nvSpPr>
          <p:cNvPr id="434" name="Shape 434"/>
          <p:cNvSpPr/>
          <p:nvPr/>
        </p:nvSpPr>
        <p:spPr>
          <a:xfrm>
            <a:off x="413746" y="313547"/>
            <a:ext cx="657390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dirty="0">
                <a:solidFill>
                  <a:schemeClr val="dk1"/>
                </a:solidFill>
                <a:latin typeface="Arial"/>
                <a:ea typeface="Arial"/>
                <a:cs typeface="Arial"/>
                <a:sym typeface="Arial"/>
              </a:rPr>
              <a:t>Example:</a:t>
            </a:r>
            <a:r>
              <a:rPr lang="en-US" sz="3600" b="1" i="0" u="none" strike="noStrike" cap="none" dirty="0">
                <a:solidFill>
                  <a:srgbClr val="0070C0"/>
                </a:solidFill>
                <a:latin typeface="Arial"/>
                <a:ea typeface="Arial"/>
                <a:cs typeface="Arial"/>
                <a:sym typeface="Arial"/>
              </a:rPr>
              <a:t> </a:t>
            </a:r>
            <a:r>
              <a:rPr lang="en-US" sz="2800" b="1" i="0" u="none" strike="noStrike" cap="none" dirty="0">
                <a:solidFill>
                  <a:srgbClr val="0070C0"/>
                </a:solidFill>
                <a:latin typeface="Arial"/>
                <a:ea typeface="Arial"/>
                <a:cs typeface="Arial"/>
                <a:sym typeface="Arial"/>
              </a:rPr>
              <a:t>Deep Q Learning (in Atari)</a:t>
            </a:r>
            <a:endParaRPr sz="1600" b="1" i="0" u="none" strike="noStrike" cap="none" dirty="0">
              <a:solidFill>
                <a:srgbClr val="000000"/>
              </a:solidFill>
              <a:latin typeface="Arial"/>
              <a:ea typeface="Arial"/>
              <a:cs typeface="Arial"/>
              <a:sym typeface="Arial"/>
            </a:endParaRPr>
          </a:p>
        </p:txBody>
      </p:sp>
      <p:cxnSp>
        <p:nvCxnSpPr>
          <p:cNvPr id="435" name="Shape 435"/>
          <p:cNvCxnSpPr/>
          <p:nvPr/>
        </p:nvCxnSpPr>
        <p:spPr>
          <a:xfrm>
            <a:off x="450376" y="982639"/>
            <a:ext cx="7997588"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9261357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p:nvPr/>
        </p:nvSpPr>
        <p:spPr>
          <a:xfrm>
            <a:off x="293427" y="180834"/>
            <a:ext cx="8229600" cy="676672"/>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560"/>
              </a:spcBef>
              <a:spcAft>
                <a:spcPts val="0"/>
              </a:spcAft>
              <a:buClr>
                <a:schemeClr val="dk1"/>
              </a:buClr>
              <a:buSzPts val="2800"/>
              <a:buFont typeface="Arial"/>
              <a:buNone/>
            </a:pPr>
            <a:r>
              <a:rPr lang="en-US" sz="3200" b="1" i="0" u="none" strike="noStrike" cap="none">
                <a:solidFill>
                  <a:srgbClr val="0070C0"/>
                </a:solidFill>
                <a:latin typeface="Calibri"/>
                <a:ea typeface="Calibri"/>
                <a:cs typeface="Calibri"/>
                <a:sym typeface="Calibri"/>
              </a:rPr>
              <a:t>DQN in Atari</a:t>
            </a:r>
            <a:endParaRPr sz="3200" b="0" i="0" u="none" strike="noStrike" cap="none">
              <a:solidFill>
                <a:srgbClr val="0070C0"/>
              </a:solidFill>
              <a:latin typeface="Calibri"/>
              <a:ea typeface="Calibri"/>
              <a:cs typeface="Calibri"/>
              <a:sym typeface="Calibri"/>
            </a:endParaRPr>
          </a:p>
          <a:p>
            <a:pPr marL="50800" marR="0" lvl="0" indent="0" algn="l" rtl="0">
              <a:lnSpc>
                <a:spcPct val="100000"/>
              </a:lnSpc>
              <a:spcBef>
                <a:spcPts val="560"/>
              </a:spcBef>
              <a:spcAft>
                <a:spcPts val="0"/>
              </a:spcAft>
              <a:buClr>
                <a:schemeClr val="dk1"/>
              </a:buClr>
              <a:buSzPts val="2800"/>
              <a:buFont typeface="Arial"/>
              <a:buNone/>
            </a:pPr>
            <a:endParaRPr sz="3200" b="0" i="0" u="none" strike="noStrike" cap="none">
              <a:solidFill>
                <a:srgbClr val="0070C0"/>
              </a:solidFill>
              <a:latin typeface="Calibri"/>
              <a:ea typeface="Calibri"/>
              <a:cs typeface="Calibri"/>
              <a:sym typeface="Calibri"/>
            </a:endParaRPr>
          </a:p>
        </p:txBody>
      </p:sp>
      <p:cxnSp>
        <p:nvCxnSpPr>
          <p:cNvPr id="441" name="Shape 441"/>
          <p:cNvCxnSpPr/>
          <p:nvPr/>
        </p:nvCxnSpPr>
        <p:spPr>
          <a:xfrm>
            <a:off x="450376" y="982639"/>
            <a:ext cx="7997588" cy="0"/>
          </a:xfrm>
          <a:prstGeom prst="straightConnector1">
            <a:avLst/>
          </a:prstGeom>
          <a:noFill/>
          <a:ln w="9525" cap="flat" cmpd="sng">
            <a:solidFill>
              <a:srgbClr val="4A7DBA"/>
            </a:solidFill>
            <a:prstDash val="solid"/>
            <a:round/>
            <a:headEnd type="none" w="sm" len="sm"/>
            <a:tailEnd type="none" w="sm" len="sm"/>
          </a:ln>
        </p:spPr>
      </p:cxnSp>
      <p:sp>
        <p:nvSpPr>
          <p:cNvPr id="442" name="Shape 442"/>
          <p:cNvSpPr txBox="1"/>
          <p:nvPr/>
        </p:nvSpPr>
        <p:spPr>
          <a:xfrm>
            <a:off x="470848" y="1149824"/>
            <a:ext cx="8229600" cy="452596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99FF"/>
              </a:buClr>
              <a:buSzPts val="2400"/>
              <a:buFont typeface="Arial"/>
              <a:buChar char="•"/>
            </a:pPr>
            <a:r>
              <a:rPr lang="en-US" sz="2400" b="0" i="0" u="none" strike="noStrike" cap="none">
                <a:solidFill>
                  <a:srgbClr val="0099FF"/>
                </a:solidFill>
                <a:latin typeface="Arial"/>
                <a:ea typeface="Arial"/>
                <a:cs typeface="Arial"/>
                <a:sym typeface="Arial"/>
              </a:rPr>
              <a:t>End-to-end learning of values </a:t>
            </a:r>
            <a:r>
              <a:rPr lang="en-US" sz="2400" b="1" i="0" u="none" strike="noStrike" cap="none">
                <a:solidFill>
                  <a:srgbClr val="0099FF"/>
                </a:solidFill>
                <a:latin typeface="Arial"/>
                <a:ea typeface="Arial"/>
                <a:cs typeface="Arial"/>
                <a:sym typeface="Arial"/>
              </a:rPr>
              <a:t>Q(s, a) </a:t>
            </a:r>
            <a:r>
              <a:rPr lang="en-US" sz="2400" b="0" i="0" u="none" strike="noStrike" cap="none">
                <a:solidFill>
                  <a:srgbClr val="0099FF"/>
                </a:solidFill>
                <a:latin typeface="Arial"/>
                <a:ea typeface="Arial"/>
                <a:cs typeface="Arial"/>
                <a:sym typeface="Arial"/>
              </a:rPr>
              <a:t>from pixels</a:t>
            </a:r>
            <a:endParaRPr/>
          </a:p>
          <a:p>
            <a:pPr marL="342900" marR="0" lvl="0" indent="-342900" algn="l" rtl="0">
              <a:lnSpc>
                <a:spcPct val="100000"/>
              </a:lnSpc>
              <a:spcBef>
                <a:spcPts val="1680"/>
              </a:spcBef>
              <a:spcAft>
                <a:spcPts val="0"/>
              </a:spcAft>
              <a:buClr>
                <a:srgbClr val="0099FF"/>
              </a:buClr>
              <a:buSzPts val="2400"/>
              <a:buFont typeface="Arial"/>
              <a:buChar char="•"/>
            </a:pPr>
            <a:r>
              <a:rPr lang="en-US" sz="2400" b="0" i="0" u="none" strike="noStrike" cap="none">
                <a:solidFill>
                  <a:srgbClr val="0099FF"/>
                </a:solidFill>
                <a:latin typeface="Arial"/>
                <a:ea typeface="Arial"/>
                <a:cs typeface="Arial"/>
                <a:sym typeface="Arial"/>
              </a:rPr>
              <a:t>Input state </a:t>
            </a:r>
            <a:r>
              <a:rPr lang="en-US" sz="2400" b="1" i="0" u="none" strike="noStrike" cap="none">
                <a:solidFill>
                  <a:srgbClr val="0099FF"/>
                </a:solidFill>
                <a:latin typeface="Arial"/>
                <a:ea typeface="Arial"/>
                <a:cs typeface="Arial"/>
                <a:sym typeface="Arial"/>
              </a:rPr>
              <a:t>s</a:t>
            </a:r>
            <a:r>
              <a:rPr lang="en-US" sz="2400" b="0" i="0" u="none" strike="noStrike" cap="none">
                <a:solidFill>
                  <a:srgbClr val="0099FF"/>
                </a:solidFill>
                <a:latin typeface="Arial"/>
                <a:ea typeface="Arial"/>
                <a:cs typeface="Arial"/>
                <a:sym typeface="Arial"/>
              </a:rPr>
              <a:t> is stack of raw pixels from last 4 frames</a:t>
            </a:r>
            <a:endParaRPr/>
          </a:p>
          <a:p>
            <a:pPr marL="342900" marR="0" lvl="0" indent="-342900" algn="l" rtl="0">
              <a:lnSpc>
                <a:spcPct val="100000"/>
              </a:lnSpc>
              <a:spcBef>
                <a:spcPts val="1680"/>
              </a:spcBef>
              <a:spcAft>
                <a:spcPts val="0"/>
              </a:spcAft>
              <a:buClr>
                <a:srgbClr val="0099FF"/>
              </a:buClr>
              <a:buSzPts val="2400"/>
              <a:buFont typeface="Arial"/>
              <a:buChar char="•"/>
            </a:pPr>
            <a:r>
              <a:rPr lang="en-US" sz="2400" b="0" i="0" u="none" strike="noStrike" cap="none">
                <a:solidFill>
                  <a:srgbClr val="0099FF"/>
                </a:solidFill>
                <a:latin typeface="Arial"/>
                <a:ea typeface="Arial"/>
                <a:cs typeface="Arial"/>
                <a:sym typeface="Arial"/>
              </a:rPr>
              <a:t>Output is </a:t>
            </a:r>
            <a:r>
              <a:rPr lang="en-US" sz="2400" b="1" i="0" u="none" strike="noStrike" cap="none">
                <a:solidFill>
                  <a:srgbClr val="0099FF"/>
                </a:solidFill>
                <a:latin typeface="Arial"/>
                <a:ea typeface="Arial"/>
                <a:cs typeface="Arial"/>
                <a:sym typeface="Arial"/>
              </a:rPr>
              <a:t>Q(s, a) </a:t>
            </a:r>
            <a:r>
              <a:rPr lang="en-US" sz="2400" b="0" i="0" u="none" strike="noStrike" cap="none">
                <a:solidFill>
                  <a:srgbClr val="0099FF"/>
                </a:solidFill>
                <a:latin typeface="Arial"/>
                <a:ea typeface="Arial"/>
                <a:cs typeface="Arial"/>
                <a:sym typeface="Arial"/>
              </a:rPr>
              <a:t>for 18 joystick/button positions </a:t>
            </a:r>
            <a:endParaRPr/>
          </a:p>
          <a:p>
            <a:pPr marL="342900" marR="0" lvl="0" indent="-342900" algn="l" rtl="0">
              <a:lnSpc>
                <a:spcPct val="100000"/>
              </a:lnSpc>
              <a:spcBef>
                <a:spcPts val="1680"/>
              </a:spcBef>
              <a:spcAft>
                <a:spcPts val="0"/>
              </a:spcAft>
              <a:buClr>
                <a:srgbClr val="0099FF"/>
              </a:buClr>
              <a:buSzPts val="2400"/>
              <a:buFont typeface="Arial"/>
              <a:buChar char="•"/>
            </a:pPr>
            <a:r>
              <a:rPr lang="en-US" sz="2400" b="0" i="0" u="none" strike="noStrike" cap="none">
                <a:solidFill>
                  <a:srgbClr val="0099FF"/>
                </a:solidFill>
                <a:latin typeface="Arial"/>
                <a:ea typeface="Arial"/>
                <a:cs typeface="Arial"/>
                <a:sym typeface="Arial"/>
              </a:rPr>
              <a:t>Reward is the change in the score for that step</a:t>
            </a:r>
            <a:endParaRPr/>
          </a:p>
          <a:p>
            <a:pPr marL="342900" marR="0" lvl="0" indent="-139700" algn="l" rtl="0">
              <a:lnSpc>
                <a:spcPct val="100000"/>
              </a:lnSpc>
              <a:spcBef>
                <a:spcPts val="1840"/>
              </a:spcBef>
              <a:spcAft>
                <a:spcPts val="0"/>
              </a:spcAft>
              <a:buClr>
                <a:srgbClr val="0099FF"/>
              </a:buClr>
              <a:buSzPts val="3200"/>
              <a:buFont typeface="Arial"/>
              <a:buNone/>
            </a:pPr>
            <a:endParaRPr sz="3200" b="0" i="0" u="none" strike="noStrike" cap="none">
              <a:solidFill>
                <a:srgbClr val="0099FF"/>
              </a:solidFill>
              <a:latin typeface="Arial"/>
              <a:ea typeface="Arial"/>
              <a:cs typeface="Arial"/>
              <a:sym typeface="Arial"/>
            </a:endParaRPr>
          </a:p>
        </p:txBody>
      </p:sp>
      <p:pic>
        <p:nvPicPr>
          <p:cNvPr id="443" name="Shape 443"/>
          <p:cNvPicPr preferRelativeResize="0"/>
          <p:nvPr/>
        </p:nvPicPr>
        <p:blipFill rotWithShape="1">
          <a:blip r:embed="rId3">
            <a:alphaModFix/>
          </a:blip>
          <a:srcRect/>
          <a:stretch/>
        </p:blipFill>
        <p:spPr>
          <a:xfrm>
            <a:off x="1421189" y="3554570"/>
            <a:ext cx="5469007" cy="2924204"/>
          </a:xfrm>
          <a:prstGeom prst="rect">
            <a:avLst/>
          </a:prstGeom>
          <a:noFill/>
          <a:ln>
            <a:noFill/>
          </a:ln>
        </p:spPr>
      </p:pic>
      <p:sp>
        <p:nvSpPr>
          <p:cNvPr id="444" name="Shape 444"/>
          <p:cNvSpPr txBox="1"/>
          <p:nvPr/>
        </p:nvSpPr>
        <p:spPr>
          <a:xfrm>
            <a:off x="5868144" y="6398697"/>
            <a:ext cx="314714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Mnih, Volodymyr, et al. 2015.</a:t>
            </a:r>
            <a:endParaRPr/>
          </a:p>
        </p:txBody>
      </p:sp>
    </p:spTree>
    <p:extLst>
      <p:ext uri="{BB962C8B-B14F-4D97-AF65-F5344CB8AC3E}">
        <p14:creationId xmlns:p14="http://schemas.microsoft.com/office/powerpoint/2010/main" val="16941273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Shape 371"/>
          <p:cNvPicPr preferRelativeResize="0"/>
          <p:nvPr/>
        </p:nvPicPr>
        <p:blipFill rotWithShape="1">
          <a:blip r:embed="rId3">
            <a:alphaModFix/>
          </a:blip>
          <a:srcRect/>
          <a:stretch/>
        </p:blipFill>
        <p:spPr>
          <a:xfrm>
            <a:off x="528072" y="1214650"/>
            <a:ext cx="4084872" cy="5078561"/>
          </a:xfrm>
          <a:prstGeom prst="rect">
            <a:avLst/>
          </a:prstGeom>
          <a:noFill/>
          <a:ln>
            <a:noFill/>
          </a:ln>
        </p:spPr>
      </p:pic>
      <p:sp>
        <p:nvSpPr>
          <p:cNvPr id="372" name="Shape 372"/>
          <p:cNvSpPr/>
          <p:nvPr/>
        </p:nvSpPr>
        <p:spPr>
          <a:xfrm>
            <a:off x="5247565" y="957408"/>
            <a:ext cx="3459707" cy="403187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Human-level control through deep reinforcement learning</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Volodymyr Mnih, Koray Kavukcuoglu, David Silver, Andrei A. Rusu, Joel Veness, Marc G. Bellemare, Alex Graves, Martin Riedmiller, Andreas K. Fidjeland, Georg Ostrovski, Stig Petersen, Charles Beattie, Amir Sadik, Ioannis Antonoglou, Helen King, Dharshan Kumaran, Daan Wierstra, Shane Legg &amp; Demis Hassabis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Nature volume 518, pages 529–533 (26 February 2015)</a:t>
            </a:r>
            <a:endParaRPr/>
          </a:p>
        </p:txBody>
      </p:sp>
      <p:sp>
        <p:nvSpPr>
          <p:cNvPr id="2" name="Rectángulo 1"/>
          <p:cNvSpPr/>
          <p:nvPr/>
        </p:nvSpPr>
        <p:spPr>
          <a:xfrm>
            <a:off x="293425" y="164883"/>
            <a:ext cx="8850575" cy="830997"/>
          </a:xfrm>
          <a:prstGeom prst="rect">
            <a:avLst/>
          </a:prstGeom>
        </p:spPr>
        <p:txBody>
          <a:bodyPr wrap="square">
            <a:spAutoFit/>
          </a:bodyPr>
          <a:lstStyle/>
          <a:p>
            <a:r>
              <a:rPr lang="en-US" sz="1600" dirty="0" smtClean="0"/>
              <a:t>Reading:</a:t>
            </a:r>
          </a:p>
          <a:p>
            <a:r>
              <a:rPr lang="en-US" sz="1600" dirty="0" smtClean="0">
                <a:hlinkClick r:id="rId4"/>
              </a:rPr>
              <a:t>https</a:t>
            </a:r>
            <a:r>
              <a:rPr lang="en-US" sz="1600" dirty="0">
                <a:hlinkClick r:id="rId4"/>
              </a:rPr>
              <a:t>://</a:t>
            </a:r>
            <a:r>
              <a:rPr lang="en-US" sz="1600" dirty="0" smtClean="0">
                <a:hlinkClick r:id="rId4"/>
              </a:rPr>
              <a:t>web.stanford.edu/class/psych209/Readings/MnihEtAlHassibis15NatureControlDeepRL.pdf</a:t>
            </a:r>
            <a:r>
              <a:rPr lang="en-US" sz="1600" dirty="0" smtClean="0"/>
              <a:t> </a:t>
            </a:r>
            <a:endParaRPr lang="en-US" sz="1600" dirty="0"/>
          </a:p>
        </p:txBody>
      </p:sp>
    </p:spTree>
    <p:extLst>
      <p:ext uri="{BB962C8B-B14F-4D97-AF65-F5344CB8AC3E}">
        <p14:creationId xmlns:p14="http://schemas.microsoft.com/office/powerpoint/2010/main" val="22258988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p:nvPr/>
        </p:nvSpPr>
        <p:spPr>
          <a:xfrm>
            <a:off x="388962" y="392964"/>
            <a:ext cx="8441139" cy="56630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Arial"/>
                <a:ea typeface="Arial"/>
                <a:cs typeface="Arial"/>
                <a:sym typeface="Arial"/>
              </a:rPr>
              <a:t>Editorial Summary</a:t>
            </a:r>
            <a:endParaRPr dirty="0"/>
          </a:p>
          <a:p>
            <a:pPr marL="0" marR="0" lvl="0" indent="0" algn="l" rtl="0">
              <a:lnSpc>
                <a:spcPct val="100000"/>
              </a:lnSpc>
              <a:spcBef>
                <a:spcPts val="0"/>
              </a:spcBef>
              <a:spcAft>
                <a:spcPts val="0"/>
              </a:spcAft>
              <a:buNone/>
            </a:pPr>
            <a:r>
              <a:rPr lang="en-US" sz="2800" b="1" i="0" u="none" strike="noStrike" cap="none" dirty="0">
                <a:solidFill>
                  <a:srgbClr val="000000"/>
                </a:solidFill>
                <a:latin typeface="Arial"/>
                <a:ea typeface="Arial"/>
                <a:cs typeface="Arial"/>
                <a:sym typeface="Arial"/>
              </a:rPr>
              <a:t>Self-taught AI agent masters Atari arcade games</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2000" b="0" i="0" u="none" strike="noStrike" cap="none" dirty="0">
                <a:solidFill>
                  <a:srgbClr val="000000"/>
                </a:solidFill>
                <a:latin typeface="Arial"/>
                <a:ea typeface="Arial"/>
                <a:cs typeface="Arial"/>
                <a:sym typeface="Arial"/>
              </a:rPr>
              <a:t>For an artificial agent to be considered truly intelligent it needs to excel at a variety of tasks considered challenging for humans. </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2000" b="0" i="0" u="none" strike="noStrike" cap="none" dirty="0">
                <a:solidFill>
                  <a:srgbClr val="000000"/>
                </a:solidFill>
                <a:latin typeface="Arial"/>
                <a:ea typeface="Arial"/>
                <a:cs typeface="Arial"/>
                <a:sym typeface="Arial"/>
              </a:rPr>
              <a:t>To date, it has only been possible … to master a single discipline for example, IBM's Deep Blue beat the human world champion at chess…</a:t>
            </a:r>
            <a:endParaRPr sz="1800" dirty="0"/>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2000" b="0" i="0" u="none" strike="noStrike" cap="none" dirty="0">
                <a:solidFill>
                  <a:srgbClr val="000000"/>
                </a:solidFill>
                <a:latin typeface="Arial"/>
                <a:ea typeface="Arial"/>
                <a:cs typeface="Arial"/>
                <a:sym typeface="Arial"/>
              </a:rPr>
              <a:t>Now a team working at Google's DeepMind subsidiary has developed an artificial agent dubbed a deep Q-network that learns to play 49 classic Atari 2600 'arcade' games directly from sensory experience, achieving performance on a par with that of an expert human player. </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US" sz="2000" b="0" i="0" u="none" strike="noStrike" cap="none" dirty="0">
                <a:solidFill>
                  <a:srgbClr val="000000"/>
                </a:solidFill>
                <a:latin typeface="Arial"/>
                <a:ea typeface="Arial"/>
                <a:cs typeface="Arial"/>
                <a:sym typeface="Arial"/>
              </a:rPr>
              <a:t>By </a:t>
            </a:r>
            <a:r>
              <a:rPr lang="en-US" sz="2000" b="0" i="0" u="none" strike="noStrike" cap="none" dirty="0" smtClean="0">
                <a:solidFill>
                  <a:srgbClr val="000000"/>
                </a:solidFill>
                <a:latin typeface="Arial"/>
                <a:ea typeface="Arial"/>
                <a:cs typeface="Arial"/>
                <a:sym typeface="Arial"/>
              </a:rPr>
              <a:t>combining…..</a:t>
            </a:r>
            <a:endParaRPr sz="1800" dirty="0"/>
          </a:p>
        </p:txBody>
      </p:sp>
    </p:spTree>
    <p:extLst>
      <p:ext uri="{BB962C8B-B14F-4D97-AF65-F5344CB8AC3E}">
        <p14:creationId xmlns:p14="http://schemas.microsoft.com/office/powerpoint/2010/main" val="40624946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22157" y="273868"/>
            <a:ext cx="8229600" cy="4388284"/>
          </a:xfrm>
        </p:spPr>
        <p:txBody>
          <a:bodyPr/>
          <a:lstStyle/>
          <a:p>
            <a:pPr marL="50800" indent="0">
              <a:buNone/>
            </a:pPr>
            <a:endParaRPr lang="en-US" sz="2000" dirty="0" smtClean="0"/>
          </a:p>
          <a:p>
            <a:pPr marL="50800" indent="0">
              <a:buNone/>
            </a:pPr>
            <a:endParaRPr lang="en-US" sz="2000" dirty="0"/>
          </a:p>
          <a:p>
            <a:pPr marL="50800" indent="0">
              <a:buNone/>
            </a:pPr>
            <a:r>
              <a:rPr lang="en-US" sz="3600" b="1" dirty="0" smtClean="0"/>
              <a:t>The QUESTION for today is:</a:t>
            </a:r>
          </a:p>
          <a:p>
            <a:pPr marL="50800" indent="0">
              <a:buNone/>
            </a:pPr>
            <a:endParaRPr lang="en-US" sz="2000" b="1" dirty="0"/>
          </a:p>
          <a:p>
            <a:pPr marL="50800" indent="0">
              <a:buNone/>
            </a:pPr>
            <a:r>
              <a:rPr lang="en-US" sz="2000" b="1" dirty="0" smtClean="0"/>
              <a:t> </a:t>
            </a:r>
            <a:r>
              <a:rPr lang="en-US" sz="3200" dirty="0"/>
              <a:t>To which degree we can teach systems to act, </a:t>
            </a:r>
            <a:r>
              <a:rPr lang="en-US" sz="3200" b="1" dirty="0">
                <a:solidFill>
                  <a:srgbClr val="0070C0"/>
                </a:solidFill>
              </a:rPr>
              <a:t>to perceive and act </a:t>
            </a:r>
            <a:r>
              <a:rPr lang="en-US" sz="3200" dirty="0"/>
              <a:t>in this world from data?</a:t>
            </a:r>
            <a:endParaRPr lang="en-US" sz="3200" dirty="0" smtClean="0"/>
          </a:p>
          <a:p>
            <a:pPr marL="50800" indent="0">
              <a:buNone/>
            </a:pPr>
            <a:endParaRPr lang="es-ES" sz="2000" dirty="0" smtClean="0"/>
          </a:p>
          <a:p>
            <a:pPr marL="50800" indent="0">
              <a:buNone/>
            </a:pPr>
            <a:endParaRPr lang="es-ES" sz="2000" dirty="0"/>
          </a:p>
          <a:p>
            <a:pPr marL="50800" indent="0">
              <a:buNone/>
            </a:pPr>
            <a:endParaRPr lang="en-US" sz="2000" dirty="0"/>
          </a:p>
          <a:p>
            <a:pPr marL="50800" indent="0">
              <a:buNone/>
            </a:pPr>
            <a:r>
              <a:rPr lang="en-US" sz="2400" dirty="0" smtClean="0"/>
              <a:t>Lex </a:t>
            </a:r>
            <a:r>
              <a:rPr lang="en-US" sz="2400" dirty="0" err="1" smtClean="0"/>
              <a:t>Fridman</a:t>
            </a:r>
            <a:endParaRPr lang="en-US" sz="2400" dirty="0" smtClean="0"/>
          </a:p>
          <a:p>
            <a:pPr marL="50800" indent="0">
              <a:buNone/>
            </a:pPr>
            <a:r>
              <a:rPr lang="en-US" sz="2400" b="1" dirty="0"/>
              <a:t>MIT 6.S094: Deep Reinforcement </a:t>
            </a:r>
            <a:r>
              <a:rPr lang="en-US" sz="2400" b="1" dirty="0" smtClean="0"/>
              <a:t>Learning</a:t>
            </a:r>
            <a:endParaRPr lang="en-US" sz="2400" b="1" dirty="0"/>
          </a:p>
        </p:txBody>
      </p:sp>
    </p:spTree>
    <p:extLst>
      <p:ext uri="{BB962C8B-B14F-4D97-AF65-F5344CB8AC3E}">
        <p14:creationId xmlns:p14="http://schemas.microsoft.com/office/powerpoint/2010/main" val="3769077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p:nvPr/>
        </p:nvSpPr>
        <p:spPr>
          <a:xfrm>
            <a:off x="388962" y="392964"/>
            <a:ext cx="8441139" cy="56938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Arial"/>
                <a:ea typeface="Arial"/>
                <a:cs typeface="Arial"/>
                <a:sym typeface="Arial"/>
              </a:rPr>
              <a:t>By combining</a:t>
            </a:r>
            <a:r>
              <a:rPr lang="en-US" sz="2800" b="0" i="0" u="none" strike="noStrike" cap="none" dirty="0">
                <a:solidFill>
                  <a:srgbClr val="000000"/>
                </a:solidFill>
                <a:latin typeface="Arial"/>
                <a:ea typeface="Arial"/>
                <a:cs typeface="Arial"/>
                <a:sym typeface="Arial"/>
              </a:rPr>
              <a:t>:</a:t>
            </a:r>
            <a:endParaRPr dirty="0"/>
          </a:p>
          <a:p>
            <a:pPr marL="0" marR="0" lvl="0" indent="0" algn="l" rtl="0">
              <a:lnSpc>
                <a:spcPct val="100000"/>
              </a:lnSpc>
              <a:spcBef>
                <a:spcPts val="0"/>
              </a:spcBef>
              <a:spcAft>
                <a:spcPts val="0"/>
              </a:spcAft>
              <a:buNone/>
            </a:pPr>
            <a:endParaRPr sz="28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1" i="1" u="none" strike="noStrike" cap="none" dirty="0">
                <a:solidFill>
                  <a:srgbClr val="0070C0"/>
                </a:solidFill>
                <a:latin typeface="Arial"/>
                <a:ea typeface="Arial"/>
                <a:cs typeface="Arial"/>
                <a:sym typeface="Arial"/>
              </a:rPr>
              <a:t>Reinforcement Learning</a:t>
            </a:r>
            <a:r>
              <a:rPr lang="en-US" sz="2800" b="0" i="0" u="none" strike="noStrike" cap="none" dirty="0">
                <a:solidFill>
                  <a:srgbClr val="000000"/>
                </a:solidFill>
                <a:latin typeface="Arial"/>
                <a:ea typeface="Arial"/>
                <a:cs typeface="Arial"/>
                <a:sym typeface="Arial"/>
              </a:rPr>
              <a:t>: selecting actions that maximize reward in this case the game score</a:t>
            </a:r>
            <a:endParaRPr dirty="0"/>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dirty="0">
                <a:solidFill>
                  <a:srgbClr val="000000"/>
                </a:solidFill>
                <a:latin typeface="Arial"/>
                <a:ea typeface="Arial"/>
                <a:cs typeface="Arial"/>
                <a:sym typeface="Arial"/>
              </a:rPr>
              <a:t>with </a:t>
            </a:r>
            <a:r>
              <a:rPr lang="en-US" sz="2800" b="1" i="1" u="none" strike="noStrike" cap="none" dirty="0">
                <a:solidFill>
                  <a:srgbClr val="0070C0"/>
                </a:solidFill>
                <a:latin typeface="Arial"/>
                <a:ea typeface="Arial"/>
                <a:cs typeface="Arial"/>
                <a:sym typeface="Arial"/>
              </a:rPr>
              <a:t>Deep Learning</a:t>
            </a:r>
            <a:r>
              <a:rPr lang="en-US" sz="2800" b="0" i="0" u="none" strike="noStrike" cap="none" dirty="0">
                <a:solidFill>
                  <a:srgbClr val="000000"/>
                </a:solidFill>
                <a:latin typeface="Arial"/>
                <a:ea typeface="Arial"/>
                <a:cs typeface="Arial"/>
                <a:sym typeface="Arial"/>
              </a:rPr>
              <a:t>: multilayered feature extraction from high-dimensional data in this case the pixels</a:t>
            </a:r>
            <a:endParaRPr dirty="0"/>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800" b="0" i="0" u="none" strike="noStrike" cap="none" dirty="0">
                <a:solidFill>
                  <a:srgbClr val="000000"/>
                </a:solidFill>
                <a:latin typeface="Arial"/>
                <a:ea typeface="Arial"/>
                <a:cs typeface="Arial"/>
                <a:sym typeface="Arial"/>
              </a:rPr>
              <a:t>the game-playing agent </a:t>
            </a:r>
            <a:r>
              <a:rPr lang="en-US" sz="2800" b="1" i="0" u="none" strike="noStrike" cap="none" dirty="0">
                <a:solidFill>
                  <a:srgbClr val="C00000"/>
                </a:solidFill>
                <a:latin typeface="Arial"/>
                <a:ea typeface="Arial"/>
                <a:cs typeface="Arial"/>
                <a:sym typeface="Arial"/>
              </a:rPr>
              <a:t>takes artificial intelligence a step nearer </a:t>
            </a:r>
            <a:r>
              <a:rPr lang="en-US" sz="2800" b="0" i="0" u="none" strike="noStrike" cap="none" dirty="0">
                <a:solidFill>
                  <a:srgbClr val="000000"/>
                </a:solidFill>
                <a:latin typeface="Arial"/>
                <a:ea typeface="Arial"/>
                <a:cs typeface="Arial"/>
                <a:sym typeface="Arial"/>
              </a:rPr>
              <a:t>the goal of systems capable of learning a diversity of challenging tasks from scratch.</a:t>
            </a:r>
            <a:endParaRPr dirty="0"/>
          </a:p>
        </p:txBody>
      </p:sp>
    </p:spTree>
    <p:extLst>
      <p:ext uri="{BB962C8B-B14F-4D97-AF65-F5344CB8AC3E}">
        <p14:creationId xmlns:p14="http://schemas.microsoft.com/office/powerpoint/2010/main" val="18025173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560705"/>
            <a:ext cx="8809149" cy="50798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02012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521" y="0"/>
            <a:ext cx="9110957" cy="6858000"/>
          </a:xfrm>
          <a:prstGeom prst="rect">
            <a:avLst/>
          </a:prstGeom>
        </p:spPr>
      </p:pic>
      <p:sp>
        <p:nvSpPr>
          <p:cNvPr id="3" name="CuadroTexto 2"/>
          <p:cNvSpPr txBox="1"/>
          <p:nvPr/>
        </p:nvSpPr>
        <p:spPr>
          <a:xfrm>
            <a:off x="6824134" y="3206839"/>
            <a:ext cx="2319866" cy="523220"/>
          </a:xfrm>
          <a:prstGeom prst="rect">
            <a:avLst/>
          </a:prstGeom>
          <a:noFill/>
        </p:spPr>
        <p:txBody>
          <a:bodyPr wrap="none" rtlCol="0">
            <a:spAutoFit/>
          </a:bodyPr>
          <a:lstStyle/>
          <a:p>
            <a:r>
              <a:rPr lang="en-US" b="1" dirty="0" smtClean="0">
                <a:solidFill>
                  <a:srgbClr val="FF3399"/>
                </a:solidFill>
              </a:rPr>
              <a:t>Use a different output for</a:t>
            </a:r>
          </a:p>
          <a:p>
            <a:r>
              <a:rPr lang="en-US" b="1" dirty="0" smtClean="0">
                <a:solidFill>
                  <a:srgbClr val="FF3399"/>
                </a:solidFill>
              </a:rPr>
              <a:t>Each possible action</a:t>
            </a:r>
            <a:endParaRPr lang="en-US" b="1" dirty="0">
              <a:solidFill>
                <a:srgbClr val="FF3399"/>
              </a:solidFill>
            </a:endParaRPr>
          </a:p>
        </p:txBody>
      </p:sp>
    </p:spTree>
    <p:extLst>
      <p:ext uri="{BB962C8B-B14F-4D97-AF65-F5344CB8AC3E}">
        <p14:creationId xmlns:p14="http://schemas.microsoft.com/office/powerpoint/2010/main" val="25823604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1714" y="93524"/>
            <a:ext cx="8880618" cy="6725839"/>
          </a:xfrm>
          <a:prstGeom prst="rect">
            <a:avLst/>
          </a:prstGeom>
        </p:spPr>
      </p:pic>
    </p:spTree>
    <p:extLst>
      <p:ext uri="{BB962C8B-B14F-4D97-AF65-F5344CB8AC3E}">
        <p14:creationId xmlns:p14="http://schemas.microsoft.com/office/powerpoint/2010/main" val="35960018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46027" y="440230"/>
            <a:ext cx="8753274" cy="5677538"/>
          </a:xfrm>
          <a:prstGeom prst="rect">
            <a:avLst/>
          </a:prstGeom>
        </p:spPr>
      </p:pic>
    </p:spTree>
    <p:extLst>
      <p:ext uri="{BB962C8B-B14F-4D97-AF65-F5344CB8AC3E}">
        <p14:creationId xmlns:p14="http://schemas.microsoft.com/office/powerpoint/2010/main" val="6201394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44699" y="320966"/>
            <a:ext cx="8899301" cy="5765328"/>
          </a:xfrm>
          <a:prstGeom prst="rect">
            <a:avLst/>
          </a:prstGeom>
        </p:spPr>
      </p:pic>
    </p:spTree>
    <p:extLst>
      <p:ext uri="{BB962C8B-B14F-4D97-AF65-F5344CB8AC3E}">
        <p14:creationId xmlns:p14="http://schemas.microsoft.com/office/powerpoint/2010/main" val="26043699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4546" y="450274"/>
            <a:ext cx="9144000" cy="5493812"/>
          </a:xfrm>
          <a:prstGeom prst="rect">
            <a:avLst/>
          </a:prstGeom>
        </p:spPr>
      </p:pic>
    </p:spTree>
    <p:extLst>
      <p:ext uri="{BB962C8B-B14F-4D97-AF65-F5344CB8AC3E}">
        <p14:creationId xmlns:p14="http://schemas.microsoft.com/office/powerpoint/2010/main" val="41942056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21971" y="848865"/>
            <a:ext cx="8594571" cy="4507786"/>
          </a:xfrm>
          <a:prstGeom prst="rect">
            <a:avLst/>
          </a:prstGeom>
        </p:spPr>
      </p:pic>
    </p:spTree>
    <p:extLst>
      <p:ext uri="{BB962C8B-B14F-4D97-AF65-F5344CB8AC3E}">
        <p14:creationId xmlns:p14="http://schemas.microsoft.com/office/powerpoint/2010/main" val="666799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21581" y="1098930"/>
            <a:ext cx="8429625" cy="3114675"/>
          </a:xfrm>
          <a:prstGeom prst="rect">
            <a:avLst/>
          </a:prstGeom>
        </p:spPr>
      </p:pic>
    </p:spTree>
    <p:extLst>
      <p:ext uri="{BB962C8B-B14F-4D97-AF65-F5344CB8AC3E}">
        <p14:creationId xmlns:p14="http://schemas.microsoft.com/office/powerpoint/2010/main" val="20473800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52412" y="815393"/>
            <a:ext cx="8639175" cy="4686300"/>
          </a:xfrm>
          <a:prstGeom prst="rect">
            <a:avLst/>
          </a:prstGeom>
        </p:spPr>
      </p:pic>
      <p:pic>
        <p:nvPicPr>
          <p:cNvPr id="5" name="Imagen 4"/>
          <p:cNvPicPr>
            <a:picLocks noChangeAspect="1"/>
          </p:cNvPicPr>
          <p:nvPr/>
        </p:nvPicPr>
        <p:blipFill>
          <a:blip r:embed="rId3"/>
          <a:stretch>
            <a:fillRect/>
          </a:stretch>
        </p:blipFill>
        <p:spPr>
          <a:xfrm>
            <a:off x="141668" y="212166"/>
            <a:ext cx="8667482" cy="692159"/>
          </a:xfrm>
          <a:prstGeom prst="rect">
            <a:avLst/>
          </a:prstGeom>
        </p:spPr>
      </p:pic>
      <p:sp>
        <p:nvSpPr>
          <p:cNvPr id="6" name="Rectángulo 5"/>
          <p:cNvSpPr/>
          <p:nvPr/>
        </p:nvSpPr>
        <p:spPr>
          <a:xfrm>
            <a:off x="1450293" y="5838007"/>
            <a:ext cx="5384807" cy="738664"/>
          </a:xfrm>
          <a:prstGeom prst="rect">
            <a:avLst/>
          </a:prstGeom>
        </p:spPr>
        <p:txBody>
          <a:bodyPr wrap="none">
            <a:spAutoFit/>
          </a:bodyPr>
          <a:lstStyle/>
          <a:p>
            <a:r>
              <a:rPr lang="en-US" b="1" dirty="0"/>
              <a:t>Massively Parallel Methods for Deep Reinforcement </a:t>
            </a:r>
            <a:r>
              <a:rPr lang="en-US" b="1" dirty="0" smtClean="0"/>
              <a:t>Learning</a:t>
            </a:r>
          </a:p>
          <a:p>
            <a:r>
              <a:rPr lang="en-US" dirty="0" smtClean="0"/>
              <a:t>Google Deep Mind (2015)</a:t>
            </a:r>
          </a:p>
          <a:p>
            <a:r>
              <a:rPr lang="en-US" dirty="0" smtClean="0"/>
              <a:t>https</a:t>
            </a:r>
            <a:r>
              <a:rPr lang="en-US" dirty="0"/>
              <a:t>://arxiv.org/pdf/1507.04296.pdf</a:t>
            </a:r>
          </a:p>
        </p:txBody>
      </p:sp>
    </p:spTree>
    <p:extLst>
      <p:ext uri="{BB962C8B-B14F-4D97-AF65-F5344CB8AC3E}">
        <p14:creationId xmlns:p14="http://schemas.microsoft.com/office/powerpoint/2010/main" val="666230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9087075" cy="6858000"/>
          </a:xfrm>
          <a:prstGeom prst="rect">
            <a:avLst/>
          </a:prstGeom>
        </p:spPr>
      </p:pic>
    </p:spTree>
    <p:extLst>
      <p:ext uri="{BB962C8B-B14F-4D97-AF65-F5344CB8AC3E}">
        <p14:creationId xmlns:p14="http://schemas.microsoft.com/office/powerpoint/2010/main" val="29776333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texto 2"/>
          <p:cNvSpPr>
            <a:spLocks noGrp="1"/>
          </p:cNvSpPr>
          <p:nvPr>
            <p:ph type="body" idx="1"/>
          </p:nvPr>
        </p:nvSpPr>
        <p:spPr>
          <a:xfrm>
            <a:off x="444322" y="1381259"/>
            <a:ext cx="8229600" cy="4525963"/>
          </a:xfrm>
        </p:spPr>
        <p:txBody>
          <a:bodyPr/>
          <a:lstStyle/>
          <a:p>
            <a:pPr marL="50800" indent="0">
              <a:buNone/>
            </a:pPr>
            <a:r>
              <a:rPr lang="en-US" dirty="0"/>
              <a:t> </a:t>
            </a:r>
            <a:r>
              <a:rPr lang="en-US" b="1" dirty="0" err="1" smtClean="0">
                <a:solidFill>
                  <a:srgbClr val="7030A0"/>
                </a:solidFill>
              </a:rPr>
              <a:t>MSTC_RL_QDN_Atari.ipynb</a:t>
            </a:r>
            <a:endParaRPr lang="en-US" b="1" dirty="0" smtClean="0">
              <a:solidFill>
                <a:srgbClr val="7030A0"/>
              </a:solidFill>
            </a:endParaRPr>
          </a:p>
          <a:p>
            <a:pPr marL="50800" indent="0">
              <a:buNone/>
            </a:pPr>
            <a:endParaRPr lang="en-US" sz="2400" dirty="0"/>
          </a:p>
          <a:p>
            <a:pPr marL="50800" indent="0">
              <a:buNone/>
            </a:pPr>
            <a:r>
              <a:rPr lang="en-US" sz="2400" dirty="0" smtClean="0"/>
              <a:t># </a:t>
            </a:r>
            <a:r>
              <a:rPr lang="en-US" sz="2400" dirty="0"/>
              <a:t>Process a new observation and feed it into "</a:t>
            </a:r>
            <a:r>
              <a:rPr lang="en-US" sz="2400" dirty="0" err="1"/>
              <a:t>agent.run</a:t>
            </a:r>
            <a:r>
              <a:rPr lang="en-US" sz="2400" dirty="0"/>
              <a:t>" that:</a:t>
            </a:r>
          </a:p>
          <a:p>
            <a:pPr marL="50800" indent="0">
              <a:buNone/>
            </a:pPr>
            <a:r>
              <a:rPr lang="en-US" sz="2400" dirty="0"/>
              <a:t>    #  1.- appends it to a new state</a:t>
            </a:r>
          </a:p>
          <a:p>
            <a:pPr marL="50800" indent="0">
              <a:buNone/>
            </a:pPr>
            <a:r>
              <a:rPr lang="en-US" sz="2400" dirty="0"/>
              <a:t>    #  2.- stores it into REPLAY MEMORY</a:t>
            </a:r>
          </a:p>
          <a:p>
            <a:pPr marL="50800" indent="0">
              <a:buNone/>
            </a:pPr>
            <a:r>
              <a:rPr lang="en-US" sz="2400" dirty="0"/>
              <a:t>    #  3.- IF "replay memory" larger that NUM_REPLAY_MEMORY trains </a:t>
            </a:r>
            <a:r>
              <a:rPr lang="en-US" sz="2400" dirty="0" smtClean="0"/>
              <a:t>the  </a:t>
            </a:r>
            <a:r>
              <a:rPr lang="en-US" sz="2400" dirty="0"/>
              <a:t>"training network"  </a:t>
            </a:r>
          </a:p>
          <a:p>
            <a:pPr marL="50800" indent="0">
              <a:buNone/>
            </a:pPr>
            <a:r>
              <a:rPr lang="en-US" sz="2400" dirty="0"/>
              <a:t>    #  4.- AFTER a number of steps (TARGET_UPDATE_INTERVAL) the Q network </a:t>
            </a:r>
            <a:r>
              <a:rPr lang="en-US" sz="2400" dirty="0" smtClean="0"/>
              <a:t>is </a:t>
            </a:r>
            <a:r>
              <a:rPr lang="en-US" sz="2400" dirty="0"/>
              <a:t>updated</a:t>
            </a:r>
          </a:p>
          <a:p>
            <a:pPr marL="50800" indent="0">
              <a:buNone/>
            </a:pPr>
            <a:r>
              <a:rPr lang="en-US" sz="2400" dirty="0"/>
              <a:t>    #  5.- SAVE NETWORK every SAVE_INTERVAL intervals</a:t>
            </a:r>
          </a:p>
        </p:txBody>
      </p:sp>
    </p:spTree>
    <p:extLst>
      <p:ext uri="{BB962C8B-B14F-4D97-AF65-F5344CB8AC3E}">
        <p14:creationId xmlns:p14="http://schemas.microsoft.com/office/powerpoint/2010/main" val="29869874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Shape 456"/>
          <p:cNvPicPr preferRelativeResize="0"/>
          <p:nvPr/>
        </p:nvPicPr>
        <p:blipFill rotWithShape="1">
          <a:blip r:embed="rId3">
            <a:alphaModFix/>
          </a:blip>
          <a:srcRect/>
          <a:stretch/>
        </p:blipFill>
        <p:spPr>
          <a:xfrm>
            <a:off x="454251" y="136477"/>
            <a:ext cx="8307611" cy="6257222"/>
          </a:xfrm>
          <a:prstGeom prst="rect">
            <a:avLst/>
          </a:prstGeom>
          <a:noFill/>
          <a:ln>
            <a:noFill/>
          </a:ln>
        </p:spPr>
      </p:pic>
    </p:spTree>
    <p:extLst>
      <p:ext uri="{BB962C8B-B14F-4D97-AF65-F5344CB8AC3E}">
        <p14:creationId xmlns:p14="http://schemas.microsoft.com/office/powerpoint/2010/main" val="5741320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60334" y="592429"/>
            <a:ext cx="8093183" cy="5568704"/>
          </a:xfrm>
          <a:prstGeom prst="rect">
            <a:avLst/>
          </a:prstGeom>
        </p:spPr>
      </p:pic>
    </p:spTree>
    <p:extLst>
      <p:ext uri="{BB962C8B-B14F-4D97-AF65-F5344CB8AC3E}">
        <p14:creationId xmlns:p14="http://schemas.microsoft.com/office/powerpoint/2010/main" val="1530216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p:nvPr/>
        </p:nvSpPr>
        <p:spPr>
          <a:xfrm>
            <a:off x="449969" y="108832"/>
            <a:ext cx="5816016"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i="0" u="none" strike="noStrike" cap="none">
                <a:solidFill>
                  <a:srgbClr val="0070C0"/>
                </a:solidFill>
                <a:latin typeface="Arial"/>
                <a:ea typeface="Arial"/>
                <a:cs typeface="Arial"/>
                <a:sym typeface="Arial"/>
              </a:rPr>
              <a:t>Hands-on practice! </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There is a large number of environments </a:t>
            </a:r>
            <a:endParaRPr/>
          </a:p>
        </p:txBody>
      </p:sp>
      <p:pic>
        <p:nvPicPr>
          <p:cNvPr id="462" name="Shape 462"/>
          <p:cNvPicPr preferRelativeResize="0"/>
          <p:nvPr/>
        </p:nvPicPr>
        <p:blipFill rotWithShape="1">
          <a:blip r:embed="rId3">
            <a:alphaModFix/>
          </a:blip>
          <a:srcRect/>
          <a:stretch/>
        </p:blipFill>
        <p:spPr>
          <a:xfrm>
            <a:off x="561123" y="1062322"/>
            <a:ext cx="7149862" cy="2971490"/>
          </a:xfrm>
          <a:prstGeom prst="rect">
            <a:avLst/>
          </a:prstGeom>
          <a:noFill/>
          <a:ln>
            <a:noFill/>
          </a:ln>
          <a:effectLst>
            <a:outerShdw blurRad="292100" dist="139700" dir="2700000" algn="tl" rotWithShape="0">
              <a:srgbClr val="333333">
                <a:alpha val="64705"/>
              </a:srgbClr>
            </a:outerShdw>
          </a:effectLst>
        </p:spPr>
      </p:pic>
      <p:pic>
        <p:nvPicPr>
          <p:cNvPr id="463" name="Shape 463"/>
          <p:cNvPicPr preferRelativeResize="0"/>
          <p:nvPr/>
        </p:nvPicPr>
        <p:blipFill rotWithShape="1">
          <a:blip r:embed="rId4">
            <a:alphaModFix/>
          </a:blip>
          <a:srcRect/>
          <a:stretch/>
        </p:blipFill>
        <p:spPr>
          <a:xfrm>
            <a:off x="2770497" y="3981179"/>
            <a:ext cx="4635227" cy="2713048"/>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17039376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p:nvPr/>
        </p:nvSpPr>
        <p:spPr>
          <a:xfrm>
            <a:off x="402608" y="376899"/>
            <a:ext cx="8018060" cy="3908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i="0" u="none" strike="noStrike" cap="none">
                <a:solidFill>
                  <a:srgbClr val="0070C0"/>
                </a:solidFill>
                <a:latin typeface="Arial"/>
                <a:ea typeface="Arial"/>
                <a:cs typeface="Arial"/>
                <a:sym typeface="Arial"/>
              </a:rPr>
              <a:t>Environment libraries</a:t>
            </a:r>
            <a:endParaRPr sz="3200" b="1" i="0" u="none" strike="noStrike" cap="none">
              <a:solidFill>
                <a:srgbClr val="0070C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OpenAI </a:t>
            </a:r>
            <a:r>
              <a:rPr lang="en-US" sz="2400" b="0" i="0" u="sng" strike="noStrike" cap="none">
                <a:solidFill>
                  <a:schemeClr val="hlink"/>
                </a:solidFill>
                <a:latin typeface="Arial"/>
                <a:ea typeface="Arial"/>
                <a:cs typeface="Arial"/>
                <a:sym typeface="Arial"/>
                <a:hlinkClick r:id="rId3"/>
              </a:rPr>
              <a:t>Roboschool</a:t>
            </a:r>
            <a:r>
              <a:rPr lang="en-US" sz="2400" b="0" i="0" u="none" strike="noStrike" cap="none">
                <a:solidFill>
                  <a:srgbClr val="000000"/>
                </a:solidFill>
                <a:latin typeface="Arial"/>
                <a:ea typeface="Arial"/>
                <a:cs typeface="Arial"/>
                <a:sym typeface="Arial"/>
              </a:rPr>
              <a:t>: Robot simulation</a:t>
            </a:r>
            <a:endParaRPr/>
          </a:p>
          <a:p>
            <a:pPr marL="342900" marR="0" lvl="0" indent="-342900" algn="l" rtl="0">
              <a:lnSpc>
                <a:spcPct val="15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OpenAI </a:t>
            </a:r>
            <a:r>
              <a:rPr lang="en-US" sz="2400" b="0" i="0" u="sng" strike="noStrike" cap="none">
                <a:solidFill>
                  <a:schemeClr val="hlink"/>
                </a:solidFill>
                <a:latin typeface="Arial"/>
                <a:ea typeface="Arial"/>
                <a:cs typeface="Arial"/>
                <a:sym typeface="Arial"/>
                <a:hlinkClick r:id="rId4"/>
              </a:rPr>
              <a:t>Universe</a:t>
            </a:r>
            <a:r>
              <a:rPr lang="en-US" sz="2400" b="0" i="0" u="none" strike="noStrike" cap="none">
                <a:solidFill>
                  <a:srgbClr val="000000"/>
                </a:solidFill>
                <a:latin typeface="Arial"/>
                <a:ea typeface="Arial"/>
                <a:cs typeface="Arial"/>
                <a:sym typeface="Arial"/>
              </a:rPr>
              <a:t>: gym on VNC servers inside docker containers</a:t>
            </a:r>
            <a:endParaRPr sz="2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Intel Nervana </a:t>
            </a:r>
            <a:r>
              <a:rPr lang="en-US" sz="2400" b="0" i="0" u="sng" strike="noStrike" cap="none">
                <a:solidFill>
                  <a:schemeClr val="hlink"/>
                </a:solidFill>
                <a:latin typeface="Arial"/>
                <a:ea typeface="Arial"/>
                <a:cs typeface="Arial"/>
                <a:sym typeface="Arial"/>
                <a:hlinkClick r:id="rId5"/>
              </a:rPr>
              <a:t>Coach</a:t>
            </a:r>
            <a:r>
              <a:rPr lang="en-US" sz="2400" b="0" i="0" u="none" strike="noStrike" cap="none">
                <a:solidFill>
                  <a:srgbClr val="000000"/>
                </a:solidFill>
                <a:latin typeface="Arial"/>
                <a:ea typeface="Arial"/>
                <a:cs typeface="Arial"/>
                <a:sym typeface="Arial"/>
              </a:rPr>
              <a:t>: Environments + DLR algorithms</a:t>
            </a:r>
            <a:endParaRPr/>
          </a:p>
          <a:p>
            <a:pPr marL="342900" marR="0" lvl="0" indent="-342900" algn="l" rtl="0">
              <a:lnSpc>
                <a:spcPct val="15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Deepmind </a:t>
            </a:r>
            <a:r>
              <a:rPr lang="en-US" sz="2400" b="0" i="0" u="sng" strike="noStrike" cap="none">
                <a:solidFill>
                  <a:schemeClr val="hlink"/>
                </a:solidFill>
                <a:latin typeface="Arial"/>
                <a:ea typeface="Arial"/>
                <a:cs typeface="Arial"/>
                <a:sym typeface="Arial"/>
                <a:hlinkClick r:id="rId6"/>
              </a:rPr>
              <a:t>Lab</a:t>
            </a:r>
            <a:r>
              <a:rPr lang="en-US" sz="2400" b="0" i="0" u="none" strike="noStrike" cap="none">
                <a:solidFill>
                  <a:srgbClr val="000000"/>
                </a:solidFill>
                <a:latin typeface="Arial"/>
                <a:ea typeface="Arial"/>
                <a:cs typeface="Arial"/>
                <a:sym typeface="Arial"/>
              </a:rPr>
              <a:t>:</a:t>
            </a:r>
            <a:endParaRPr/>
          </a:p>
          <a:p>
            <a:pPr marL="342900" marR="0" lvl="0" indent="-342900" algn="l" rtl="0">
              <a:lnSpc>
                <a:spcPct val="15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Deepmind </a:t>
            </a:r>
            <a:r>
              <a:rPr lang="en-US" sz="2400" b="0" i="0" u="sng" strike="noStrike" cap="none">
                <a:solidFill>
                  <a:schemeClr val="hlink"/>
                </a:solidFill>
                <a:latin typeface="Arial"/>
                <a:ea typeface="Arial"/>
                <a:cs typeface="Arial"/>
                <a:sym typeface="Arial"/>
                <a:hlinkClick r:id="rId7"/>
              </a:rPr>
              <a:t>Pysc2</a:t>
            </a:r>
            <a:r>
              <a:rPr lang="en-US" sz="2400" b="0" i="0" u="none" strike="noStrike" cap="none">
                <a:solidFill>
                  <a:srgbClr val="000000"/>
                </a:solidFill>
                <a:latin typeface="Arial"/>
                <a:ea typeface="Arial"/>
                <a:cs typeface="Arial"/>
                <a:sym typeface="Arial"/>
              </a:rPr>
              <a:t>: Star Craft 2 - like environments</a:t>
            </a:r>
            <a:endParaRPr/>
          </a:p>
        </p:txBody>
      </p:sp>
      <p:pic>
        <p:nvPicPr>
          <p:cNvPr id="469" name="Shape 469"/>
          <p:cNvPicPr preferRelativeResize="0"/>
          <p:nvPr/>
        </p:nvPicPr>
        <p:blipFill rotWithShape="1">
          <a:blip r:embed="rId8">
            <a:alphaModFix/>
          </a:blip>
          <a:srcRect/>
          <a:stretch/>
        </p:blipFill>
        <p:spPr>
          <a:xfrm>
            <a:off x="2907759" y="4776716"/>
            <a:ext cx="3697757" cy="1742767"/>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19227227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p:nvPr/>
        </p:nvSpPr>
        <p:spPr>
          <a:xfrm>
            <a:off x="366299" y="202345"/>
            <a:ext cx="5423280" cy="20928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i="0" u="none" strike="noStrike" cap="none">
                <a:solidFill>
                  <a:srgbClr val="0070C0"/>
                </a:solidFill>
                <a:latin typeface="Arial"/>
                <a:ea typeface="Arial"/>
                <a:cs typeface="Arial"/>
                <a:sym typeface="Arial"/>
              </a:rPr>
              <a:t>Gema Parreño</a:t>
            </a:r>
            <a:endParaRPr/>
          </a:p>
          <a:p>
            <a:pPr marL="0" marR="0" lvl="0" indent="0" algn="l" rtl="0">
              <a:lnSpc>
                <a:spcPct val="100000"/>
              </a:lnSpc>
              <a:spcBef>
                <a:spcPts val="0"/>
              </a:spcBef>
              <a:spcAft>
                <a:spcPts val="0"/>
              </a:spcAft>
              <a:buNone/>
            </a:pPr>
            <a:endParaRPr sz="3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sng" strike="noStrike" cap="none">
                <a:solidFill>
                  <a:schemeClr val="hlink"/>
                </a:solidFill>
                <a:latin typeface="Arial"/>
                <a:ea typeface="Arial"/>
                <a:cs typeface="Arial"/>
                <a:sym typeface="Arial"/>
                <a:hlinkClick r:id="rId3"/>
              </a:rPr>
              <a:t>Startcraft_pysc2_minigames</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https://www.youtube.com/watch?v=Xq_8WTiWb2M</a:t>
            </a:r>
            <a:endParaRPr sz="1800" b="0" i="0" u="none" strike="noStrike" cap="none">
              <a:solidFill>
                <a:schemeClr val="dk1"/>
              </a:solidFill>
              <a:latin typeface="Arial"/>
              <a:ea typeface="Arial"/>
              <a:cs typeface="Arial"/>
              <a:sym typeface="Arial"/>
            </a:endParaRPr>
          </a:p>
        </p:txBody>
      </p:sp>
      <p:pic>
        <p:nvPicPr>
          <p:cNvPr id="475" name="Shape 475">
            <a:hlinkClick r:id="rId4"/>
          </p:cNvPr>
          <p:cNvPicPr preferRelativeResize="0"/>
          <p:nvPr/>
        </p:nvPicPr>
        <p:blipFill rotWithShape="1">
          <a:blip r:embed="rId5">
            <a:alphaModFix/>
          </a:blip>
          <a:srcRect/>
          <a:stretch/>
        </p:blipFill>
        <p:spPr>
          <a:xfrm>
            <a:off x="379151" y="2596487"/>
            <a:ext cx="8058150" cy="3657600"/>
          </a:xfrm>
          <a:prstGeom prst="rect">
            <a:avLst/>
          </a:prstGeom>
          <a:noFill/>
          <a:ln>
            <a:noFill/>
          </a:ln>
        </p:spPr>
      </p:pic>
      <p:pic>
        <p:nvPicPr>
          <p:cNvPr id="476" name="Shape 476"/>
          <p:cNvPicPr preferRelativeResize="0"/>
          <p:nvPr/>
        </p:nvPicPr>
        <p:blipFill rotWithShape="1">
          <a:blip r:embed="rId6">
            <a:alphaModFix/>
          </a:blip>
          <a:srcRect/>
          <a:stretch/>
        </p:blipFill>
        <p:spPr>
          <a:xfrm>
            <a:off x="6158410" y="341195"/>
            <a:ext cx="2227555" cy="2398380"/>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7562074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3" name="CuadroTexto 2"/>
          <p:cNvSpPr txBox="1"/>
          <p:nvPr/>
        </p:nvSpPr>
        <p:spPr>
          <a:xfrm>
            <a:off x="1187356" y="6073253"/>
            <a:ext cx="8447964" cy="646331"/>
          </a:xfrm>
          <a:prstGeom prst="rect">
            <a:avLst/>
          </a:prstGeom>
          <a:noFill/>
        </p:spPr>
        <p:txBody>
          <a:bodyPr wrap="square" rtlCol="0">
            <a:spAutoFit/>
          </a:bodyPr>
          <a:lstStyle/>
          <a:p>
            <a:pPr marL="50800"/>
            <a:r>
              <a:rPr lang="en-US" sz="1800" b="1" dirty="0" err="1" smtClean="0">
                <a:latin typeface="Calibri Light" panose="020F0302020204030204" pitchFamily="34" charset="0"/>
              </a:rPr>
              <a:t>Harini</a:t>
            </a:r>
            <a:r>
              <a:rPr lang="en-US" sz="1800" b="1" dirty="0" smtClean="0">
                <a:latin typeface="Calibri Light" panose="020F0302020204030204" pitchFamily="34" charset="0"/>
              </a:rPr>
              <a:t> </a:t>
            </a:r>
            <a:r>
              <a:rPr lang="en-US" sz="1800" b="1" dirty="0" err="1" smtClean="0">
                <a:latin typeface="Calibri Light" panose="020F0302020204030204" pitchFamily="34" charset="0"/>
              </a:rPr>
              <a:t>Suresh.MIT</a:t>
            </a:r>
            <a:r>
              <a:rPr lang="en-US" sz="1800" b="1" dirty="0" smtClean="0">
                <a:latin typeface="Calibri Light" panose="020F0302020204030204" pitchFamily="34" charset="0"/>
              </a:rPr>
              <a:t> </a:t>
            </a:r>
            <a:r>
              <a:rPr lang="en-US" sz="1800" b="1" dirty="0">
                <a:latin typeface="Calibri Light" panose="020F0302020204030204" pitchFamily="34" charset="0"/>
              </a:rPr>
              <a:t>6.S191 Lecture 6: Deep Reinforcement </a:t>
            </a:r>
            <a:r>
              <a:rPr lang="en-US" sz="1800" b="1" dirty="0" smtClean="0">
                <a:latin typeface="Calibri Light" panose="020F0302020204030204" pitchFamily="34" charset="0"/>
              </a:rPr>
              <a:t>Learning </a:t>
            </a:r>
            <a:r>
              <a:rPr lang="en-US" sz="1800" dirty="0" smtClean="0">
                <a:latin typeface="Calibri Light" panose="020F0302020204030204" pitchFamily="34" charset="0"/>
                <a:hlinkClick r:id="rId3"/>
              </a:rPr>
              <a:t>https</a:t>
            </a:r>
            <a:r>
              <a:rPr lang="en-US" sz="1800" dirty="0">
                <a:latin typeface="Calibri Light" panose="020F0302020204030204" pitchFamily="34" charset="0"/>
                <a:hlinkClick r:id="rId3"/>
              </a:rPr>
              <a:t>://</a:t>
            </a:r>
            <a:r>
              <a:rPr lang="en-US" sz="1800" dirty="0" smtClean="0">
                <a:latin typeface="Calibri Light" panose="020F0302020204030204" pitchFamily="34" charset="0"/>
                <a:hlinkClick r:id="rId3"/>
              </a:rPr>
              <a:t>www.youtube.com/watch?v=xWe58WGWmlk&amp;t=362s</a:t>
            </a:r>
            <a:r>
              <a:rPr lang="en-US" sz="1800" dirty="0" smtClean="0">
                <a:latin typeface="Calibri Light" panose="020F0302020204030204" pitchFamily="34" charset="0"/>
              </a:rPr>
              <a:t> </a:t>
            </a:r>
            <a:endParaRPr lang="es-ES" sz="2400" dirty="0" smtClean="0">
              <a:latin typeface="Calibri Light" panose="020F0302020204030204" pitchFamily="34" charset="0"/>
            </a:endParaRPr>
          </a:p>
        </p:txBody>
      </p:sp>
      <p:sp>
        <p:nvSpPr>
          <p:cNvPr id="6" name="CuadroTexto 5"/>
          <p:cNvSpPr txBox="1"/>
          <p:nvPr/>
        </p:nvSpPr>
        <p:spPr>
          <a:xfrm>
            <a:off x="1152369" y="582240"/>
            <a:ext cx="6304497" cy="4431983"/>
          </a:xfrm>
          <a:prstGeom prst="rect">
            <a:avLst/>
          </a:prstGeom>
          <a:noFill/>
        </p:spPr>
        <p:txBody>
          <a:bodyPr wrap="square" rtlCol="0">
            <a:spAutoFit/>
          </a:bodyPr>
          <a:lstStyle/>
          <a:p>
            <a:r>
              <a:rPr lang="en-US" sz="3600" dirty="0" smtClean="0">
                <a:latin typeface="Calibri Light" panose="020F0302020204030204" pitchFamily="34" charset="0"/>
              </a:rPr>
              <a:t>The problems with Q-learning:</a:t>
            </a:r>
          </a:p>
          <a:p>
            <a:endParaRPr lang="en-US" sz="3600" dirty="0" smtClean="0">
              <a:latin typeface="Calibri Light" panose="020F0302020204030204" pitchFamily="34" charset="0"/>
            </a:endParaRPr>
          </a:p>
          <a:p>
            <a:pPr marL="571500" lvl="7" indent="-571500">
              <a:buFont typeface="Arial" panose="020B0604020202020204" pitchFamily="34" charset="0"/>
              <a:buChar char="•"/>
            </a:pPr>
            <a:r>
              <a:rPr lang="en-US" sz="3200" dirty="0" smtClean="0">
                <a:latin typeface="Calibri Light" panose="020F0302020204030204" pitchFamily="34" charset="0"/>
              </a:rPr>
              <a:t>Restrictive</a:t>
            </a:r>
            <a:r>
              <a:rPr lang="es-ES" sz="3200" dirty="0" smtClean="0">
                <a:latin typeface="Calibri Light" panose="020F0302020204030204" pitchFamily="34" charset="0"/>
              </a:rPr>
              <a:t> </a:t>
            </a:r>
            <a:r>
              <a:rPr lang="en-US" sz="3200" dirty="0" smtClean="0">
                <a:latin typeface="Calibri Light" panose="020F0302020204030204" pitchFamily="34" charset="0"/>
              </a:rPr>
              <a:t>Assumptions</a:t>
            </a:r>
          </a:p>
          <a:p>
            <a:pPr lvl="8"/>
            <a:endParaRPr lang="en-US" sz="3200" dirty="0" smtClean="0">
              <a:latin typeface="Calibri Light" panose="020F0302020204030204" pitchFamily="34" charset="0"/>
            </a:endParaRPr>
          </a:p>
          <a:p>
            <a:pPr marL="571500" lvl="4" indent="-571500">
              <a:buFont typeface="Arial" panose="020B0604020202020204" pitchFamily="34" charset="0"/>
              <a:buChar char="•"/>
            </a:pPr>
            <a:r>
              <a:rPr lang="en-US" sz="3200" dirty="0" smtClean="0">
                <a:latin typeface="Calibri Light" panose="020F0302020204030204" pitchFamily="34" charset="0"/>
              </a:rPr>
              <a:t>Handles long horizons poorly</a:t>
            </a:r>
          </a:p>
          <a:p>
            <a:pPr lvl="4"/>
            <a:endParaRPr lang="en-US" sz="3200" dirty="0" smtClean="0">
              <a:latin typeface="Calibri Light" panose="020F0302020204030204" pitchFamily="34" charset="0"/>
            </a:endParaRPr>
          </a:p>
          <a:p>
            <a:pPr marL="571500" lvl="4" indent="-571500">
              <a:buFont typeface="Arial" panose="020B0604020202020204" pitchFamily="34" charset="0"/>
              <a:buChar char="•"/>
            </a:pPr>
            <a:r>
              <a:rPr lang="en-US" sz="3200" dirty="0" smtClean="0">
                <a:latin typeface="Calibri Light" panose="020F0302020204030204" pitchFamily="34" charset="0"/>
              </a:rPr>
              <a:t>Requires</a:t>
            </a:r>
            <a:r>
              <a:rPr lang="es-ES" sz="3200" dirty="0" smtClean="0">
                <a:latin typeface="Calibri Light" panose="020F0302020204030204" pitchFamily="34" charset="0"/>
              </a:rPr>
              <a:t> </a:t>
            </a:r>
            <a:r>
              <a:rPr lang="en-US" sz="3200" dirty="0" smtClean="0">
                <a:latin typeface="Calibri Light" panose="020F0302020204030204" pitchFamily="34" charset="0"/>
              </a:rPr>
              <a:t>a simulator</a:t>
            </a:r>
          </a:p>
          <a:p>
            <a:endParaRPr lang="en-US" sz="3600" dirty="0" smtClean="0">
              <a:latin typeface="Calibri Light" panose="020F0302020204030204" pitchFamily="34" charset="0"/>
            </a:endParaRPr>
          </a:p>
          <a:p>
            <a:endParaRPr lang="en-US" dirty="0"/>
          </a:p>
        </p:txBody>
      </p:sp>
    </p:spTree>
    <p:extLst>
      <p:ext uri="{BB962C8B-B14F-4D97-AF65-F5344CB8AC3E}">
        <p14:creationId xmlns:p14="http://schemas.microsoft.com/office/powerpoint/2010/main" val="39021036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0" y="1277248"/>
            <a:ext cx="9144000" cy="43035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1612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89509" y="0"/>
            <a:ext cx="9092527" cy="6858000"/>
          </a:xfrm>
          <a:prstGeom prst="rect">
            <a:avLst/>
          </a:prstGeom>
        </p:spPr>
      </p:pic>
    </p:spTree>
    <p:extLst>
      <p:ext uri="{BB962C8B-B14F-4D97-AF65-F5344CB8AC3E}">
        <p14:creationId xmlns:p14="http://schemas.microsoft.com/office/powerpoint/2010/main" val="3810315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2830" y="0"/>
            <a:ext cx="8885966" cy="6741994"/>
          </a:xfrm>
          <a:prstGeom prst="rect">
            <a:avLst/>
          </a:prstGeom>
        </p:spPr>
      </p:pic>
    </p:spTree>
    <p:extLst>
      <p:ext uri="{BB962C8B-B14F-4D97-AF65-F5344CB8AC3E}">
        <p14:creationId xmlns:p14="http://schemas.microsoft.com/office/powerpoint/2010/main" val="20963820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Shape 481"/>
          <p:cNvPicPr preferRelativeResize="0"/>
          <p:nvPr/>
        </p:nvPicPr>
        <p:blipFill rotWithShape="1">
          <a:blip r:embed="rId3">
            <a:alphaModFix/>
          </a:blip>
          <a:srcRect/>
          <a:stretch/>
        </p:blipFill>
        <p:spPr>
          <a:xfrm>
            <a:off x="179512" y="260648"/>
            <a:ext cx="5040560" cy="3143743"/>
          </a:xfrm>
          <a:prstGeom prst="rect">
            <a:avLst/>
          </a:prstGeom>
          <a:noFill/>
          <a:ln>
            <a:noFill/>
          </a:ln>
        </p:spPr>
      </p:pic>
      <p:pic>
        <p:nvPicPr>
          <p:cNvPr id="482" name="Shape 482"/>
          <p:cNvPicPr preferRelativeResize="0"/>
          <p:nvPr/>
        </p:nvPicPr>
        <p:blipFill rotWithShape="1">
          <a:blip r:embed="rId4">
            <a:alphaModFix/>
          </a:blip>
          <a:srcRect/>
          <a:stretch/>
        </p:blipFill>
        <p:spPr>
          <a:xfrm>
            <a:off x="2555776" y="3429000"/>
            <a:ext cx="5009005" cy="3149345"/>
          </a:xfrm>
          <a:prstGeom prst="rect">
            <a:avLst/>
          </a:prstGeom>
          <a:noFill/>
          <a:ln>
            <a:noFill/>
          </a:ln>
        </p:spPr>
      </p:pic>
      <p:sp>
        <p:nvSpPr>
          <p:cNvPr id="483" name="Shape 483"/>
          <p:cNvSpPr/>
          <p:nvPr/>
        </p:nvSpPr>
        <p:spPr>
          <a:xfrm>
            <a:off x="5548086" y="1321461"/>
            <a:ext cx="3145538" cy="1384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i="0" u="none" strike="noStrike" cap="none" dirty="0">
                <a:solidFill>
                  <a:srgbClr val="0070C0"/>
                </a:solidFill>
                <a:latin typeface="Arial"/>
                <a:ea typeface="Arial"/>
                <a:cs typeface="Arial"/>
                <a:sym typeface="Arial"/>
              </a:rPr>
              <a:t>Deep</a:t>
            </a:r>
            <a:endParaRPr dirty="0"/>
          </a:p>
          <a:p>
            <a:pPr marL="0" marR="0" lvl="0" indent="0" algn="ctr" rtl="0">
              <a:lnSpc>
                <a:spcPct val="100000"/>
              </a:lnSpc>
              <a:spcBef>
                <a:spcPts val="0"/>
              </a:spcBef>
              <a:spcAft>
                <a:spcPts val="0"/>
              </a:spcAft>
              <a:buNone/>
            </a:pPr>
            <a:r>
              <a:rPr lang="en-US" sz="2800" b="1" i="0" u="none" strike="noStrike" cap="none" dirty="0">
                <a:solidFill>
                  <a:srgbClr val="0070C0"/>
                </a:solidFill>
                <a:latin typeface="Arial"/>
                <a:ea typeface="Arial"/>
                <a:cs typeface="Arial"/>
                <a:sym typeface="Arial"/>
              </a:rPr>
              <a:t>End-to-end</a:t>
            </a:r>
            <a:endParaRPr dirty="0"/>
          </a:p>
          <a:p>
            <a:pPr marL="0" marR="0" lvl="0" indent="0" algn="ctr" rtl="0">
              <a:lnSpc>
                <a:spcPct val="100000"/>
              </a:lnSpc>
              <a:spcBef>
                <a:spcPts val="0"/>
              </a:spcBef>
              <a:spcAft>
                <a:spcPts val="0"/>
              </a:spcAft>
              <a:buNone/>
            </a:pPr>
            <a:r>
              <a:rPr lang="en-US" sz="2800" b="1" i="0" u="none" strike="noStrike" cap="none" dirty="0">
                <a:solidFill>
                  <a:srgbClr val="0070C0"/>
                </a:solidFill>
                <a:latin typeface="Arial"/>
                <a:ea typeface="Arial"/>
                <a:cs typeface="Arial"/>
                <a:sym typeface="Arial"/>
              </a:rPr>
              <a:t>REVOLUTION!</a:t>
            </a:r>
            <a:endParaRPr sz="2800" b="1" i="0" u="none" strike="noStrike" cap="none" dirty="0">
              <a:solidFill>
                <a:srgbClr val="0070C0"/>
              </a:solidFill>
              <a:latin typeface="Arial"/>
              <a:ea typeface="Arial"/>
              <a:cs typeface="Arial"/>
              <a:sym typeface="Arial"/>
            </a:endParaRPr>
          </a:p>
        </p:txBody>
      </p:sp>
    </p:spTree>
    <p:extLst>
      <p:ext uri="{BB962C8B-B14F-4D97-AF65-F5344CB8AC3E}">
        <p14:creationId xmlns:p14="http://schemas.microsoft.com/office/powerpoint/2010/main" val="4294241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1602</TotalTime>
  <Words>1001</Words>
  <Application>Microsoft Office PowerPoint</Application>
  <PresentationFormat>Presentación en pantalla (4:3)</PresentationFormat>
  <Paragraphs>164</Paragraphs>
  <Slides>67</Slides>
  <Notes>38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67</vt:i4>
      </vt:variant>
    </vt:vector>
  </HeadingPairs>
  <TitlesOfParts>
    <vt:vector size="72" baseType="lpstr">
      <vt:lpstr>Calibri Light</vt:lpstr>
      <vt:lpstr>Arial</vt:lpstr>
      <vt:lpstr>Calibri</vt:lpstr>
      <vt:lpstr>Times New Roman</vt:lpstr>
      <vt:lpstr>Tema de Office</vt:lpstr>
      <vt:lpstr>Deep Reinforcement Learning A short Introduction</vt:lpstr>
      <vt:lpstr>Deep Reinforcement Learning A short Introduction</vt:lpstr>
      <vt:lpstr>Deep Reinforcement Learning A short Introduction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Types of games environments</vt:lpstr>
      <vt:lpstr>Presentación de PowerPoint</vt:lpstr>
      <vt:lpstr>Multi Agent learning.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Reinforcement Learning from Data Analysis to Artificial Intelligence</dc:title>
  <cp:lastModifiedBy>usuario</cp:lastModifiedBy>
  <cp:revision>37</cp:revision>
  <dcterms:modified xsi:type="dcterms:W3CDTF">2018-11-27T12:11:55Z</dcterms:modified>
</cp:coreProperties>
</file>